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4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332612-B250-FCD7-28B5-50C1C09D2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59DCEF5-A4CC-250B-6CCA-44AF6B14B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A7C7C9-9832-D79F-5967-93944632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86FF573-6CDA-3951-DC84-A4A4031F0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8399784-9FEC-8373-5A10-BFD04A5B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872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BE6232-7E8F-A1DA-41AD-B8D8E1722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F9C22D7-B32B-B66C-D92E-348A8E524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87F4EF4-787F-C2C0-20DE-2DB593490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01162EF-51D3-00C3-1013-A09A77D3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26652DC-9DD3-FF89-08F8-68FC3FF9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4228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22331C0-FC23-FF50-048D-8551D677DF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F00C5D8-D7C3-01A7-19D3-BA69424F9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54E2D18-639B-7786-8F10-A1F01DD3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B37B3D8-0D00-3129-3065-8DF5EBC74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13B38FF-8E61-D141-19C5-F5486A6B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783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DDA850-F698-4935-BA09-61595244D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6CBF12-9A90-6069-00A6-7453B74FF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D6C6AC2-3124-1D33-D452-D75CC4B82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C24D906-3E7A-901F-82C5-4E4197B6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5C445F-45B3-CB0C-9316-7146F922D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7709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DC5C52-6606-9E9B-C43E-410FC945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BD7888-7AC5-91E9-1207-0FDFC3E84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7B9846-7BB2-9F9F-6228-231E11334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9D4020-6D4B-EEC0-4A3F-BDF03D17A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0411131-7872-4E6C-94BC-0FB6C10F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2114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CE03DA-30E9-7DA4-B99F-BB1FFD05E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F13E15-E27F-EE4A-5909-D124C34D4A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3BEA0D4-5C28-C013-41B6-AE1CFB20A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4B965BB-C087-1218-023F-416F5AB81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1E915A-587B-FBB0-7D3D-2A84A744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3E0E859-7DBA-4C8E-583A-C463A73F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423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2650BD-09BE-D1AF-0D5E-45A00C59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F34E7BF-CAC0-4F50-F67C-83C4A4AA8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F26F871-0181-3E9C-A212-669C03CD4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D938C26-5055-8B0E-8AB8-7793442435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228129C-038F-F310-141C-266145D38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8AE7B68-00CC-D709-2F4F-9C87518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5B9067C-1018-B603-D762-9FDD0DBA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E03696D-88E2-E88B-AE85-638B7BD6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6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B33B9C-6610-BF39-9FF5-E75794DF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88AC470-7B94-9CCF-2B10-C438C3C44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F99605A-679C-5198-2430-0F305A7E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B77FD24-A9BA-4F56-7E6E-12D65BBA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725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699C34F-0D9C-A1F3-8937-1176959B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49A284F-6B66-5660-A010-392259C0E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351D72A-91E0-A134-61DE-A8F35F8E8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001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64365D-8A9B-BDAB-93EC-A1C1DA08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C925CEA-8F54-97BB-A9FC-55C06C469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9B38A56-AB42-2B02-37FD-C88397BF1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5BB8664-8B4B-23A6-0031-7E2F4D9F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5EF9507-1EBB-FFC8-C395-C4674C0CC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B383DC-2421-5B5F-EFBD-14BED73C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573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5E1AE0-EB2E-0134-4D80-C2FEAA7F0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32436ECF-1376-71CC-DBAE-398FF52236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6E117DE-79F2-1BFE-82FC-EFCEF5D09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DF0333C-3243-423B-F6E3-5C82BCC2D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5BB4B17-5144-966D-064D-9CEDB5939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1A82D47-F017-DBAE-ED6A-F02AB14E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706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0E44015-1267-7A35-6071-1CB57BBA0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540EBB3-B371-7F17-A5AB-588AECD7A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4F2E1B-CCA0-8608-D59A-13AD64A16D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C6520-A352-4049-81E6-D20D20CFBB5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95BDCEB-CF1A-C9F4-B4A8-5E253BB1A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772F19-FAB4-8641-8CCE-A84C58B77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DE99D-3FC1-447F-82D3-946D0719B1A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769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ze.h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0D6823-C552-B5D8-191B-0D9FA44F2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558" y="365125"/>
            <a:ext cx="771944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/>
              <a:t/>
            </a:r>
            <a:br>
              <a:rPr lang="hu-HU" sz="3200" dirty="0"/>
            </a:br>
            <a:r>
              <a:rPr lang="hu-HU" sz="27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  <a:t>Képes Gábor – Kőrösné Mikis Márta:</a:t>
            </a:r>
            <a:br>
              <a:rPr lang="hu-HU" sz="27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</a:br>
            <a:r>
              <a:rPr lang="hu-HU" sz="36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  <a:t>AZ ISKOLASZÁMÍTÓGÉP MESTEREI</a:t>
            </a:r>
            <a:br>
              <a:rPr lang="hu-HU" sz="36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</a:br>
            <a:r>
              <a:rPr lang="hu-HU" sz="27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  <a:t>– Portrék az informatikaoktatás arcképcsarnokából –</a:t>
            </a:r>
            <a:br>
              <a:rPr lang="hu-HU" sz="27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</a:br>
            <a:endParaRPr lang="hu-HU" sz="2700" b="1" dirty="0">
              <a:solidFill>
                <a:srgbClr val="0046D2"/>
              </a:solidFill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61E91A3-765B-6381-9CAD-04B7EDCE9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558" y="1690688"/>
            <a:ext cx="7352261" cy="4274416"/>
          </a:xfr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292A8BE-FF54-A31B-13EE-720D055B9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50" y="4936998"/>
            <a:ext cx="2978243" cy="1728787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384048" y="365125"/>
            <a:ext cx="391363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Képes Gábor</a:t>
            </a:r>
          </a:p>
          <a:p>
            <a:r>
              <a:rPr lang="hu-HU" sz="2400" b="1" dirty="0" smtClean="0"/>
              <a:t>INFORMATIKATANÁR</a:t>
            </a:r>
          </a:p>
          <a:p>
            <a:r>
              <a:rPr lang="hu-HU" sz="2400" b="1" dirty="0" smtClean="0"/>
              <a:t>GENERÁCIÓK</a:t>
            </a:r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r>
              <a:rPr lang="hu-HU" sz="2400" b="1" dirty="0" smtClean="0"/>
              <a:t>EKKE NTDI</a:t>
            </a:r>
          </a:p>
          <a:p>
            <a:r>
              <a:rPr lang="hu-HU" sz="2400" b="1" dirty="0" smtClean="0"/>
              <a:t>NJSZT ITF</a:t>
            </a:r>
          </a:p>
          <a:p>
            <a:r>
              <a:rPr lang="hu-HU" sz="2400" b="1" dirty="0" smtClean="0"/>
              <a:t>ISZE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473413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426165-EE7C-E754-16D6-22690FFB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853C8B-AB24-D4E2-9932-7F69D84C7C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5692" y="785389"/>
            <a:ext cx="7435580" cy="4525963"/>
          </a:xfrm>
        </p:spPr>
        <p:txBody>
          <a:bodyPr/>
          <a:lstStyle/>
          <a:p>
            <a:r>
              <a:rPr lang="hu-HU" dirty="0"/>
              <a:t>Egyetemi példából </a:t>
            </a:r>
            <a:r>
              <a:rPr lang="hu-HU" dirty="0" smtClean="0"/>
              <a:t>- középiskolai </a:t>
            </a:r>
            <a:r>
              <a:rPr lang="hu-HU" dirty="0"/>
              <a:t>megvalósítás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080B146-5ADD-5065-4F11-45261BC7E7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8" name="Kép 7" descr="A képen fedett pályás, zöld, olló látható&#10;&#10;Automatikusan generált leírás">
            <a:extLst>
              <a:ext uri="{FF2B5EF4-FFF2-40B4-BE49-F238E27FC236}">
                <a16:creationId xmlns:a16="http://schemas.microsoft.com/office/drawing/2014/main" id="{0D24169E-6E1C-13D0-0C0E-1F43AB265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97" y="2333146"/>
            <a:ext cx="4590614" cy="3060071"/>
          </a:xfrm>
          <a:prstGeom prst="rect">
            <a:avLst/>
          </a:prstGeom>
        </p:spPr>
      </p:pic>
      <p:pic>
        <p:nvPicPr>
          <p:cNvPr id="10" name="Kép 9" descr="A képen fedett pályás, asztal, játék, padló látható&#10;&#10;Automatikusan generált leírás">
            <a:extLst>
              <a:ext uri="{FF2B5EF4-FFF2-40B4-BE49-F238E27FC236}">
                <a16:creationId xmlns:a16="http://schemas.microsoft.com/office/drawing/2014/main" id="{9BBF1203-0112-DEBB-3AAC-55C757FB9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38" y="1993223"/>
            <a:ext cx="5880333" cy="3918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161C92-CC0B-2854-9936-9F2C4C842B88}"/>
              </a:ext>
            </a:extLst>
          </p:cNvPr>
          <p:cNvSpPr txBox="1"/>
          <p:nvPr/>
        </p:nvSpPr>
        <p:spPr>
          <a:xfrm>
            <a:off x="6737097" y="5393217"/>
            <a:ext cx="4590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Simon László Túrkevei Műteknősbéka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1B7458-CE16-A190-528F-EE68C622D0CD}"/>
              </a:ext>
            </a:extLst>
          </p:cNvPr>
          <p:cNvSpPr txBox="1"/>
          <p:nvPr/>
        </p:nvSpPr>
        <p:spPr>
          <a:xfrm>
            <a:off x="574938" y="6050604"/>
            <a:ext cx="5880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Dr. Muszka Dániel: Szegedi Katicabogár</a:t>
            </a:r>
          </a:p>
        </p:txBody>
      </p:sp>
    </p:spTree>
    <p:extLst>
      <p:ext uri="{BB962C8B-B14F-4D97-AF65-F5344CB8AC3E}">
        <p14:creationId xmlns:p14="http://schemas.microsoft.com/office/powerpoint/2010/main" val="174720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E8199B-E959-DDB6-59E2-B15DD96A3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Tanárok képzése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373EB3-0C13-D600-E953-C962350C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7" y="1295815"/>
            <a:ext cx="10515600" cy="4483967"/>
          </a:xfrm>
        </p:spPr>
        <p:txBody>
          <a:bodyPr/>
          <a:lstStyle/>
          <a:p>
            <a:pPr algn="just"/>
            <a:r>
              <a:rPr lang="hu-HU" dirty="0" smtClean="0"/>
              <a:t> </a:t>
            </a:r>
            <a:r>
              <a:rPr lang="hu-HU" dirty="0"/>
              <a:t>matematika </a:t>
            </a:r>
            <a:r>
              <a:rPr lang="hu-HU" dirty="0" err="1"/>
              <a:t>tagozatosok</a:t>
            </a:r>
            <a:r>
              <a:rPr lang="hu-HU" dirty="0"/>
              <a:t> számára megjelenő tankönyvek</a:t>
            </a:r>
          </a:p>
          <a:p>
            <a:pPr algn="just"/>
            <a:r>
              <a:rPr lang="hu-HU" dirty="0" smtClean="0"/>
              <a:t> </a:t>
            </a:r>
            <a:r>
              <a:rPr lang="hu-HU" dirty="0"/>
              <a:t>Miskolc, Lenin Kohászati Művek, Miskolci Műszaki Egyetem: </a:t>
            </a:r>
            <a:r>
              <a:rPr lang="hu-HU" b="1" dirty="0" err="1"/>
              <a:t>Obádovics</a:t>
            </a:r>
            <a:r>
              <a:rPr lang="hu-HU" b="1" dirty="0"/>
              <a:t> Gyula </a:t>
            </a:r>
            <a:r>
              <a:rPr lang="hu-HU" dirty="0"/>
              <a:t>által tartott tanfolyam tanároknak (1970)</a:t>
            </a:r>
          </a:p>
          <a:p>
            <a:pPr algn="just"/>
            <a:r>
              <a:rPr lang="hu-HU" dirty="0" smtClean="0"/>
              <a:t>ELTE </a:t>
            </a:r>
            <a:r>
              <a:rPr lang="hu-HU" dirty="0"/>
              <a:t>levelező továbbképzés számítástechnikából és jegyzet: </a:t>
            </a:r>
            <a:r>
              <a:rPr lang="hu-HU" b="1" dirty="0" err="1"/>
              <a:t>Hack</a:t>
            </a:r>
            <a:r>
              <a:rPr lang="hu-HU" b="1" dirty="0"/>
              <a:t> Frigyes </a:t>
            </a:r>
            <a:r>
              <a:rPr lang="hu-HU" dirty="0"/>
              <a:t>(1974)</a:t>
            </a:r>
          </a:p>
          <a:p>
            <a:pPr algn="just"/>
            <a:r>
              <a:rPr lang="hu-HU" dirty="0" smtClean="0"/>
              <a:t>1972/73 </a:t>
            </a:r>
            <a:r>
              <a:rPr lang="hu-HU" dirty="0"/>
              <a:t>tanév: Budapest, Szeged, Debrecen: főiskolai szintű programozó matematikus szak</a:t>
            </a:r>
          </a:p>
          <a:p>
            <a:pPr algn="just"/>
            <a:r>
              <a:rPr lang="hu-HU" dirty="0" smtClean="0"/>
              <a:t>1981/82</a:t>
            </a:r>
            <a:r>
              <a:rPr lang="hu-HU" dirty="0"/>
              <a:t>: ELTE TTK intenzív informatikai továbbképzés, ABC-80 számítógép bevezetése, 1983: tanárszak. </a:t>
            </a:r>
            <a:r>
              <a:rPr lang="hu-HU" b="1" dirty="0" err="1"/>
              <a:t>Hack</a:t>
            </a:r>
            <a:r>
              <a:rPr lang="hu-HU" b="1" dirty="0"/>
              <a:t> Frigyes, Zsakó László és kollégáik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F77BD6-B9AE-7A99-466A-C864037364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825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61CE9D24-A5D2-8B0E-BA2A-7174676D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7321204" cy="1325563"/>
          </a:xfrm>
        </p:spPr>
        <p:txBody>
          <a:bodyPr/>
          <a:lstStyle/>
          <a:p>
            <a:r>
              <a:rPr lang="hu-HU" dirty="0"/>
              <a:t>Út az iskolaszámítógéphez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FD8D472B-E68A-F37A-2FD6-61FDE31A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709" y="1342468"/>
            <a:ext cx="10515600" cy="4483967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dirty="0">
                <a:effectLst/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Programozható zsebszámológépek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b="1" dirty="0"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Mikroszámítógépek megjelenése</a:t>
            </a:r>
            <a:endParaRPr lang="hu-HU" sz="1800" b="1" dirty="0">
              <a:effectLst/>
              <a:latin typeface="Roboto" pitchFamily="2" charset="0"/>
              <a:ea typeface="Roboto" pitchFamily="2" charset="0"/>
              <a:cs typeface="Aptos" panose="020B0004020202020204" pitchFamily="34" charset="0"/>
            </a:endParaRPr>
          </a:p>
        </p:txBody>
      </p:sp>
      <p:pic>
        <p:nvPicPr>
          <p:cNvPr id="4" name="Kép 3" descr="A képen szöveg, televízió, fal, fedett pályás látható&#10;&#10;Automatikusan generált leírás">
            <a:extLst>
              <a:ext uri="{FF2B5EF4-FFF2-40B4-BE49-F238E27FC236}">
                <a16:creationId xmlns:a16="http://schemas.microsoft.com/office/drawing/2014/main" id="{5F4DA2E6-FDA0-626C-5C74-F6AF94F5C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75" y="474105"/>
            <a:ext cx="4241629" cy="2769866"/>
          </a:xfrm>
          <a:prstGeom prst="rect">
            <a:avLst/>
          </a:prstGeom>
        </p:spPr>
      </p:pic>
      <p:pic>
        <p:nvPicPr>
          <p:cNvPr id="8" name="Kép 7" descr="A képen ruházat, Emberi arc, személy, ember látható&#10;&#10;Automatikusan generált leírás">
            <a:extLst>
              <a:ext uri="{FF2B5EF4-FFF2-40B4-BE49-F238E27FC236}">
                <a16:creationId xmlns:a16="http://schemas.microsoft.com/office/drawing/2014/main" id="{D87342E0-DD8E-220D-2ECF-1E51518F9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75" y="3429000"/>
            <a:ext cx="4494764" cy="3183261"/>
          </a:xfrm>
          <a:prstGeom prst="rect">
            <a:avLst/>
          </a:prstGeom>
        </p:spPr>
      </p:pic>
      <p:pic>
        <p:nvPicPr>
          <p:cNvPr id="10" name="Kép 9" descr="A képen elektronika, számológép, szöveg, fedett pályás látható&#10;&#10;Automatikusan generált leírás">
            <a:extLst>
              <a:ext uri="{FF2B5EF4-FFF2-40B4-BE49-F238E27FC236}">
                <a16:creationId xmlns:a16="http://schemas.microsoft.com/office/drawing/2014/main" id="{FB5349C1-2077-64A5-9DFE-7840A3E18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2061444"/>
            <a:ext cx="2671592" cy="460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80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E8199B-E959-DDB6-59E2-B15DD96A3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iskolaszámítógép kora: kezdetek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373EB3-0C13-D600-E953-C962350C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05" y="1281866"/>
            <a:ext cx="10515600" cy="2679026"/>
          </a:xfrm>
        </p:spPr>
        <p:txBody>
          <a:bodyPr/>
          <a:lstStyle/>
          <a:p>
            <a:pPr marL="685800" indent="-457200" algn="just">
              <a:buFontTx/>
              <a:buChar char="-"/>
            </a:pPr>
            <a:r>
              <a:rPr lang="hu-HU" b="1" dirty="0"/>
              <a:t>Egy svéd-magyar együttműködés</a:t>
            </a:r>
          </a:p>
          <a:p>
            <a:pPr marL="685800" indent="-457200" algn="just">
              <a:buFontTx/>
              <a:buChar char="-"/>
            </a:pPr>
            <a:r>
              <a:rPr lang="hu-HU" b="1" dirty="0"/>
              <a:t>Kormányzati szándék 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F77BD6-B9AE-7A99-466A-C864037364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13</a:t>
            </a:fld>
            <a:endParaRPr lang="hu-HU"/>
          </a:p>
        </p:txBody>
      </p:sp>
      <p:pic>
        <p:nvPicPr>
          <p:cNvPr id="8" name="Kép 7" descr="A képen ruházat, személy, fedett pályás, Emberi arc látható&#10;&#10;Automatikusan generált leírás">
            <a:extLst>
              <a:ext uri="{FF2B5EF4-FFF2-40B4-BE49-F238E27FC236}">
                <a16:creationId xmlns:a16="http://schemas.microsoft.com/office/drawing/2014/main" id="{686E3A6D-9911-7971-E05B-9CAA4C86C11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2" y="2350762"/>
            <a:ext cx="4944223" cy="2783540"/>
          </a:xfrm>
          <a:prstGeom prst="rect">
            <a:avLst/>
          </a:prstGeom>
        </p:spPr>
      </p:pic>
      <p:pic>
        <p:nvPicPr>
          <p:cNvPr id="7" name="Kép 6" descr="A képen szöveg, Türkiz, víz, Betűtípus látható&#10;&#10;Automatikusan generált leírás">
            <a:extLst>
              <a:ext uri="{FF2B5EF4-FFF2-40B4-BE49-F238E27FC236}">
                <a16:creationId xmlns:a16="http://schemas.microsoft.com/office/drawing/2014/main" id="{62151467-A9F8-19FA-89BF-F04F8A7CB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763" y="1503378"/>
            <a:ext cx="3382250" cy="4804333"/>
          </a:xfrm>
          <a:prstGeom prst="rect">
            <a:avLst/>
          </a:prstGeom>
        </p:spPr>
      </p:pic>
      <p:pic>
        <p:nvPicPr>
          <p:cNvPr id="10" name="Kép 9" descr="A képen Emberi arc, személy, ember, Homlok látható&#10;&#10;Automatikusan generált leírás">
            <a:extLst>
              <a:ext uri="{FF2B5EF4-FFF2-40B4-BE49-F238E27FC236}">
                <a16:creationId xmlns:a16="http://schemas.microsoft.com/office/drawing/2014/main" id="{BC57B500-170F-B6D3-0B49-5D3056274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66" y="1488601"/>
            <a:ext cx="2066162" cy="2066162"/>
          </a:xfrm>
          <a:prstGeom prst="rect">
            <a:avLst/>
          </a:prstGeom>
        </p:spPr>
      </p:pic>
      <p:pic>
        <p:nvPicPr>
          <p:cNvPr id="12" name="Kép 11" descr="A képen ruházat, ember, személy, Emberi arc látható&#10;&#10;Automatikusan generált leírás">
            <a:extLst>
              <a:ext uri="{FF2B5EF4-FFF2-40B4-BE49-F238E27FC236}">
                <a16:creationId xmlns:a16="http://schemas.microsoft.com/office/drawing/2014/main" id="{1422C499-11BF-9807-CEE8-E2672477EE5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55" y="4251134"/>
            <a:ext cx="3301435" cy="185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72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E8199B-E959-DDB6-59E2-B15DD96A3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iskolaszámítógép program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373EB3-0C13-D600-E953-C962350C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7" y="1295815"/>
            <a:ext cx="10515600" cy="1839271"/>
          </a:xfrm>
        </p:spPr>
        <p:txBody>
          <a:bodyPr/>
          <a:lstStyle/>
          <a:p>
            <a:pPr algn="just"/>
            <a:r>
              <a:rPr lang="hu-HU" sz="1800" b="1" dirty="0"/>
              <a:t>HT1080Z – Páris György, TII</a:t>
            </a:r>
          </a:p>
          <a:p>
            <a:pPr algn="just"/>
            <a:r>
              <a:rPr lang="hu-HU" sz="1800" b="1" dirty="0"/>
              <a:t>Mikroszámítógép Magazin – Kovács Győző </a:t>
            </a:r>
          </a:p>
          <a:p>
            <a:pPr algn="just"/>
            <a:r>
              <a:rPr lang="hu-HU" sz="1800" b="1" dirty="0"/>
              <a:t>Commodore-korszak – Rényi Gábor, Novotrade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F77BD6-B9AE-7A99-466A-C864037364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14</a:t>
            </a:fld>
            <a:endParaRPr lang="hu-HU"/>
          </a:p>
        </p:txBody>
      </p:sp>
      <p:pic>
        <p:nvPicPr>
          <p:cNvPr id="6" name="Kép 5" descr="A képen szöveg, ruházat, személy, fedett pályás látható&#10;&#10;Automatikusan generált leírás">
            <a:extLst>
              <a:ext uri="{FF2B5EF4-FFF2-40B4-BE49-F238E27FC236}">
                <a16:creationId xmlns:a16="http://schemas.microsoft.com/office/drawing/2014/main" id="{9FB2C908-3703-3D65-4B3F-E6C04E5D3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52" y="1136885"/>
            <a:ext cx="4056842" cy="5409123"/>
          </a:xfrm>
          <a:prstGeom prst="rect">
            <a:avLst/>
          </a:prstGeom>
        </p:spPr>
      </p:pic>
      <p:pic>
        <p:nvPicPr>
          <p:cNvPr id="10" name="Kép 9" descr="A képen fedett pályás, szöveg, fal, bútorok látható&#10;&#10;Automatikusan generált leírás">
            <a:extLst>
              <a:ext uri="{FF2B5EF4-FFF2-40B4-BE49-F238E27FC236}">
                <a16:creationId xmlns:a16="http://schemas.microsoft.com/office/drawing/2014/main" id="{1E4559A6-0752-5A46-BF2C-A56CCEBF6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85" y="2621378"/>
            <a:ext cx="5542053" cy="392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60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206B58-4D46-8C7C-E76E-B583C28F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89E50A5-50E2-CEBD-C149-905783C0D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8118" y="643693"/>
            <a:ext cx="7638107" cy="4525963"/>
          </a:xfrm>
        </p:spPr>
        <p:txBody>
          <a:bodyPr/>
          <a:lstStyle/>
          <a:p>
            <a:r>
              <a:rPr lang="hu-HU" dirty="0" err="1"/>
              <a:t>GAMES</a:t>
            </a:r>
            <a:r>
              <a:rPr lang="hu-HU" dirty="0"/>
              <a:t> – </a:t>
            </a:r>
          </a:p>
          <a:p>
            <a:r>
              <a:rPr lang="hu-HU" dirty="0" err="1"/>
              <a:t>GA</a:t>
            </a:r>
            <a:r>
              <a:rPr lang="hu-HU" dirty="0"/>
              <a:t>(</a:t>
            </a:r>
            <a:r>
              <a:rPr lang="hu-HU" dirty="0" err="1"/>
              <a:t>zdasszony</a:t>
            </a:r>
            <a:r>
              <a:rPr lang="hu-HU" dirty="0"/>
              <a:t>)M(</a:t>
            </a:r>
            <a:r>
              <a:rPr lang="hu-HU" dirty="0" err="1"/>
              <a:t>acska</a:t>
            </a:r>
            <a:r>
              <a:rPr lang="hu-HU" dirty="0"/>
              <a:t>)E(</a:t>
            </a:r>
            <a:r>
              <a:rPr lang="hu-HU" dirty="0" err="1"/>
              <a:t>gér</a:t>
            </a:r>
            <a:r>
              <a:rPr lang="hu-HU" dirty="0"/>
              <a:t>)S(</a:t>
            </a:r>
            <a:r>
              <a:rPr lang="hu-HU" dirty="0" err="1"/>
              <a:t>ajt</a:t>
            </a:r>
            <a:r>
              <a:rPr lang="hu-HU" dirty="0"/>
              <a:t>)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D35CE31-73AA-6F23-043C-A962E09F63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6" name="Kép 5" descr="A képen fedett pályás, szöveg, fal, Számítógép-billentyűzet látható&#10;&#10;Automatikusan generált leírás">
            <a:extLst>
              <a:ext uri="{FF2B5EF4-FFF2-40B4-BE49-F238E27FC236}">
                <a16:creationId xmlns:a16="http://schemas.microsoft.com/office/drawing/2014/main" id="{9F71533D-3A05-005A-C02B-3B26DB4A5C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33" y="2420397"/>
            <a:ext cx="6582317" cy="3705767"/>
          </a:xfrm>
          <a:prstGeom prst="rect">
            <a:avLst/>
          </a:prstGeom>
        </p:spPr>
      </p:pic>
      <p:pic>
        <p:nvPicPr>
          <p:cNvPr id="8" name="Kép 7" descr="A képen szöveg, fedett pályás, személy, számítógép látható&#10;&#10;Automatikusan generált leírás">
            <a:extLst>
              <a:ext uri="{FF2B5EF4-FFF2-40B4-BE49-F238E27FC236}">
                <a16:creationId xmlns:a16="http://schemas.microsoft.com/office/drawing/2014/main" id="{BE4656EB-8AE2-E23C-F3D0-3575C01F2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91" y="4293634"/>
            <a:ext cx="3347495" cy="2541204"/>
          </a:xfrm>
          <a:prstGeom prst="rect">
            <a:avLst/>
          </a:prstGeom>
        </p:spPr>
      </p:pic>
      <p:pic>
        <p:nvPicPr>
          <p:cNvPr id="10" name="Kép 9" descr="A képen szöveg, Betűtípus, papír, levél látható&#10;&#10;Automatikusan generált leírás">
            <a:extLst>
              <a:ext uri="{FF2B5EF4-FFF2-40B4-BE49-F238E27FC236}">
                <a16:creationId xmlns:a16="http://schemas.microsoft.com/office/drawing/2014/main" id="{15777256-F105-AB93-500E-12F622B3E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16" y="144133"/>
            <a:ext cx="5604643" cy="41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04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1C3C8B-7D1E-7AED-1C28-71F2AC57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Platformok sokfélesége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2FE3BC-2FB7-C47A-39FB-3B6698B27E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16</a:t>
            </a:fld>
            <a:endParaRPr lang="hu-HU"/>
          </a:p>
        </p:txBody>
      </p:sp>
      <p:pic>
        <p:nvPicPr>
          <p:cNvPr id="8" name="Tartalom helye 7" descr="A képen szöveg, könyv, tervezés látható&#10;&#10;Automatikusan generált leírás">
            <a:extLst>
              <a:ext uri="{FF2B5EF4-FFF2-40B4-BE49-F238E27FC236}">
                <a16:creationId xmlns:a16="http://schemas.microsoft.com/office/drawing/2014/main" id="{F77D69F7-1213-B3E4-C777-A61FF8E98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66" y="1690688"/>
            <a:ext cx="2937338" cy="4378215"/>
          </a:xfrm>
          <a:prstGeom prst="rect">
            <a:avLst/>
          </a:prstGeom>
        </p:spPr>
      </p:pic>
      <p:pic>
        <p:nvPicPr>
          <p:cNvPr id="6" name="Kép 5" descr="A képen szöveg, Papíráru, Hirdetőtábl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0166C9-A571-1ED9-8362-18E2A68514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093" y="1651023"/>
            <a:ext cx="4417880" cy="4417880"/>
          </a:xfrm>
          <a:prstGeom prst="rect">
            <a:avLst/>
          </a:prstGeom>
        </p:spPr>
      </p:pic>
      <p:pic>
        <p:nvPicPr>
          <p:cNvPr id="9" name="Kép 8" descr="A képen szöveg, Grafikus tervezés, Grafika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D452C73-5AED-68A9-ADDE-4B33D47C9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689" y="1651023"/>
            <a:ext cx="3030666" cy="441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07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E8199B-E959-DDB6-59E2-B15DD96A3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Kódolás – alkalmazás – kódolás?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373EB3-0C13-D600-E953-C962350C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7" y="1295815"/>
            <a:ext cx="10515600" cy="1046169"/>
          </a:xfrm>
        </p:spPr>
        <p:txBody>
          <a:bodyPr/>
          <a:lstStyle/>
          <a:p>
            <a:pPr algn="just"/>
            <a:r>
              <a:rPr lang="hu-HU" b="1" dirty="0"/>
              <a:t> 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F77BD6-B9AE-7A99-466A-C864037364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17</a:t>
            </a:fld>
            <a:endParaRPr lang="hu-HU"/>
          </a:p>
        </p:txBody>
      </p:sp>
      <p:pic>
        <p:nvPicPr>
          <p:cNvPr id="6" name="Kép 5" descr="A képen személy, ruházat, Emberi arc, fal látható&#10;&#10;Automatikusan generált leírás">
            <a:extLst>
              <a:ext uri="{FF2B5EF4-FFF2-40B4-BE49-F238E27FC236}">
                <a16:creationId xmlns:a16="http://schemas.microsoft.com/office/drawing/2014/main" id="{D66959DA-A833-3BAD-2A90-B6891DD38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4" y="1553650"/>
            <a:ext cx="3464749" cy="3978542"/>
          </a:xfrm>
          <a:prstGeom prst="rect">
            <a:avLst/>
          </a:prstGeom>
        </p:spPr>
      </p:pic>
      <p:pic>
        <p:nvPicPr>
          <p:cNvPr id="8" name="Kép 7" descr="A képen személy, ruházat, fedett pályás, Emberi arc látható&#10;&#10;Automatikusan generált leírás">
            <a:extLst>
              <a:ext uri="{FF2B5EF4-FFF2-40B4-BE49-F238E27FC236}">
                <a16:creationId xmlns:a16="http://schemas.microsoft.com/office/drawing/2014/main" id="{986E8195-A2F4-9A6F-71C6-1A33EB77D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756" y="1469975"/>
            <a:ext cx="4103513" cy="2825688"/>
          </a:xfrm>
          <a:prstGeom prst="rect">
            <a:avLst/>
          </a:prstGeom>
        </p:spPr>
      </p:pic>
      <p:pic>
        <p:nvPicPr>
          <p:cNvPr id="10" name="Kép 9" descr="A képen fedett pályás, ruházat, fal, személy látható&#10;&#10;Automatikusan generált leírás">
            <a:extLst>
              <a:ext uri="{FF2B5EF4-FFF2-40B4-BE49-F238E27FC236}">
                <a16:creationId xmlns:a16="http://schemas.microsoft.com/office/drawing/2014/main" id="{1693EE7B-4294-84DA-87EE-E9F0788DB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100" y="3778635"/>
            <a:ext cx="4614725" cy="2598117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A6193F48-EFB6-D338-A162-9D7D4272BF19}"/>
              </a:ext>
            </a:extLst>
          </p:cNvPr>
          <p:cNvSpPr txBox="1"/>
          <p:nvPr/>
        </p:nvSpPr>
        <p:spPr>
          <a:xfrm>
            <a:off x="1875640" y="5532192"/>
            <a:ext cx="1981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Ki ő?</a:t>
            </a:r>
          </a:p>
        </p:txBody>
      </p:sp>
    </p:spTree>
    <p:extLst>
      <p:ext uri="{BB962C8B-B14F-4D97-AF65-F5344CB8AC3E}">
        <p14:creationId xmlns:p14="http://schemas.microsoft.com/office/powerpoint/2010/main" val="385675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9A9978-A6AE-0B77-5C62-109397738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885825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0046D2"/>
                </a:solidFill>
                <a:latin typeface="+mn-lt"/>
                <a:ea typeface="Verdana" panose="020B0604030504040204" pitchFamily="34" charset="0"/>
              </a:rPr>
              <a:t>Az iskolaszámítógép program (ISZP) emlékei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3B0877-C55D-8CB3-236F-09B14CA19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7275"/>
            <a:ext cx="10953750" cy="5562600"/>
          </a:xfrm>
        </p:spPr>
        <p:txBody>
          <a:bodyPr>
            <a:no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Előzmény: Inspiráció (ISZE) cikkek 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„kincseket” találtunk</a:t>
            </a:r>
          </a:p>
          <a:p>
            <a:pPr marL="0" indent="0">
              <a:buNone/>
            </a:pP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→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személyes interjúk a „hőskor” alkotóival (14 fő), sokan már nincsenek köztünk…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Témák: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első találkozás a számítástechnikával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versenyek: hazai (pl. Nemes Tihamér) és nemzetközi (pl. olimpiák)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tanártovábbképzések és konferenciák (pl.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InfoÉra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iskolai és óvodai kísérletek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országos számítástechnikai szaktanácsadói hálózat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emléktárgyak, publikációk, „relikviák”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Appendix: Kovács Mihály interjúja (1997) újra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Hubert Tibor portréi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Kiadó: Informatika-Számtástechnika Tanárok Egyesülete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várható megjelenés: 2026. szeptember  (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www.isze.hu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online letöltéssel is</a:t>
            </a:r>
          </a:p>
        </p:txBody>
      </p:sp>
    </p:spTree>
    <p:extLst>
      <p:ext uri="{BB962C8B-B14F-4D97-AF65-F5344CB8AC3E}">
        <p14:creationId xmlns:p14="http://schemas.microsoft.com/office/powerpoint/2010/main" val="4168297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 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200" y="1249553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fontAlgn="t"/>
            <a:r>
              <a:rPr lang="hu-HU" sz="3100" dirty="0"/>
              <a:t>Előszó – </a:t>
            </a:r>
            <a:r>
              <a:rPr lang="hu-HU" sz="3100" b="1" dirty="0" err="1"/>
              <a:t>Havass</a:t>
            </a:r>
            <a:r>
              <a:rPr lang="hu-HU" sz="3100" b="1" dirty="0"/>
              <a:t> Miklós</a:t>
            </a:r>
            <a:endParaRPr lang="hu-HU" sz="3100" dirty="0"/>
          </a:p>
          <a:p>
            <a:pPr fontAlgn="t"/>
            <a:r>
              <a:rPr lang="hu-HU" sz="3100" dirty="0"/>
              <a:t>Bevezetés (KG, KMM)</a:t>
            </a:r>
          </a:p>
          <a:p>
            <a:pPr fontAlgn="t"/>
            <a:r>
              <a:rPr lang="hu-HU" sz="3100" b="1" dirty="0"/>
              <a:t>Hubert Tibor</a:t>
            </a:r>
            <a:r>
              <a:rPr lang="hu-HU" sz="3100" dirty="0"/>
              <a:t> az informatikatanárok arcképcsarnokában (KG)</a:t>
            </a:r>
          </a:p>
          <a:p>
            <a:pPr fontAlgn="t"/>
            <a:r>
              <a:rPr lang="hu-HU" sz="3100" dirty="0"/>
              <a:t>Az iskolaszámítógéptől a gyermekinformatikáig – </a:t>
            </a:r>
            <a:r>
              <a:rPr lang="hu-HU" sz="3100" b="1" dirty="0" err="1"/>
              <a:t>Kőrösné</a:t>
            </a:r>
            <a:r>
              <a:rPr lang="hu-HU" sz="3100" b="1" dirty="0"/>
              <a:t> </a:t>
            </a:r>
            <a:r>
              <a:rPr lang="hu-HU" sz="3100" b="1" dirty="0" err="1"/>
              <a:t>Mikis</a:t>
            </a:r>
            <a:r>
              <a:rPr lang="hu-HU" sz="3100" b="1" dirty="0"/>
              <a:t> Márta</a:t>
            </a:r>
            <a:r>
              <a:rPr lang="hu-HU" sz="3100" dirty="0"/>
              <a:t> szakmai pályája (KG)</a:t>
            </a:r>
          </a:p>
          <a:p>
            <a:pPr fontAlgn="t"/>
            <a:r>
              <a:rPr lang="hu-HU" sz="3100" dirty="0"/>
              <a:t>Informatika az első osztálytól – </a:t>
            </a:r>
            <a:r>
              <a:rPr lang="hu-HU" sz="3100" b="1" dirty="0"/>
              <a:t>Farkas Károly</a:t>
            </a:r>
            <a:r>
              <a:rPr lang="hu-HU" sz="3100" dirty="0"/>
              <a:t> küldetése (KG)</a:t>
            </a:r>
          </a:p>
          <a:p>
            <a:pPr fontAlgn="t"/>
            <a:r>
              <a:rPr lang="hu-HU" sz="3100" dirty="0"/>
              <a:t>Piarista szellem, oktatástechnika, mindig megújuló didaktika – </a:t>
            </a:r>
            <a:r>
              <a:rPr lang="hu-HU" sz="3100" b="1" dirty="0"/>
              <a:t>Nádasi András </a:t>
            </a:r>
            <a:r>
              <a:rPr lang="hu-HU" sz="3100" dirty="0"/>
              <a:t>életútján (KG)</a:t>
            </a:r>
          </a:p>
          <a:p>
            <a:pPr fontAlgn="t"/>
            <a:r>
              <a:rPr lang="hu-HU" sz="3100" dirty="0"/>
              <a:t>A konferenciaszervezés doyenje,</a:t>
            </a:r>
            <a:r>
              <a:rPr lang="hu-HU" sz="3100" b="1" dirty="0"/>
              <a:t> Juhász István </a:t>
            </a:r>
            <a:r>
              <a:rPr lang="hu-HU" sz="3100" dirty="0"/>
              <a:t>(KMM)</a:t>
            </a:r>
          </a:p>
          <a:p>
            <a:pPr fontAlgn="t"/>
            <a:r>
              <a:rPr lang="hu-HU" sz="3100" dirty="0"/>
              <a:t>A „számítástechnika-éhség” csillapításának igénye </a:t>
            </a:r>
            <a:r>
              <a:rPr lang="hu-HU" sz="3100" b="1" dirty="0" err="1"/>
              <a:t>Theisz</a:t>
            </a:r>
            <a:r>
              <a:rPr lang="hu-HU" sz="3100" b="1" dirty="0"/>
              <a:t> </a:t>
            </a:r>
            <a:r>
              <a:rPr lang="hu-HU" sz="3100" b="1" dirty="0" err="1"/>
              <a:t>Gyögy</a:t>
            </a:r>
            <a:r>
              <a:rPr lang="hu-HU" sz="3100" dirty="0"/>
              <a:t> tanári pályáján (KMM)</a:t>
            </a:r>
          </a:p>
          <a:p>
            <a:pPr fontAlgn="t"/>
            <a:r>
              <a:rPr lang="hu-HU" sz="3100" dirty="0"/>
              <a:t>Az országos számítástechnikai szaktanácsadói hálózat alapítója, </a:t>
            </a:r>
            <a:r>
              <a:rPr lang="hu-HU" sz="3100" b="1" dirty="0"/>
              <a:t>Zámbó Ferenc </a:t>
            </a:r>
            <a:r>
              <a:rPr lang="hu-HU" sz="3100" dirty="0"/>
              <a:t>(KMM)</a:t>
            </a:r>
          </a:p>
          <a:p>
            <a:pPr fontAlgn="t"/>
            <a:r>
              <a:rPr lang="hu-HU" sz="3100" dirty="0"/>
              <a:t>Az informatikai olimpiák bajnokainak tehetséggondozó mentora, </a:t>
            </a:r>
            <a:r>
              <a:rPr lang="hu-HU" sz="3100" b="1" dirty="0"/>
              <a:t>Horváth Gyula</a:t>
            </a:r>
            <a:r>
              <a:rPr lang="hu-HU" sz="3100" dirty="0"/>
              <a:t> (KMM)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2639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hu-HU" sz="2200" dirty="0" smtClean="0"/>
              <a:t>A jövő iskolája komplex tantárgyakkal kisközségben – </a:t>
            </a:r>
            <a:r>
              <a:rPr lang="hu-HU" sz="2200" b="1" dirty="0" err="1" smtClean="0"/>
              <a:t>Környei</a:t>
            </a:r>
            <a:r>
              <a:rPr lang="hu-HU" sz="2200" b="1" dirty="0" smtClean="0"/>
              <a:t> László </a:t>
            </a:r>
            <a:r>
              <a:rPr lang="hu-HU" sz="2200" dirty="0" smtClean="0"/>
              <a:t>projektterve (KMM)</a:t>
            </a:r>
          </a:p>
          <a:p>
            <a:pPr fontAlgn="t"/>
            <a:r>
              <a:rPr lang="hu-HU" sz="2200" dirty="0" smtClean="0"/>
              <a:t>Az örök tanuló – </a:t>
            </a:r>
            <a:r>
              <a:rPr lang="hu-HU" sz="2200" b="1" dirty="0" smtClean="0"/>
              <a:t>Turcsányi-Szabó </a:t>
            </a:r>
            <a:r>
              <a:rPr lang="hu-HU" sz="2200" b="1" dirty="0" smtClean="0"/>
              <a:t>Márta</a:t>
            </a:r>
            <a:r>
              <a:rPr lang="hu-HU" sz="2200" dirty="0" smtClean="0"/>
              <a:t> kísérletező és kutatási kedve a digitális világban (KMM)</a:t>
            </a:r>
          </a:p>
          <a:p>
            <a:pPr fontAlgn="t"/>
            <a:r>
              <a:rPr lang="hu-HU" sz="2200" dirty="0" smtClean="0"/>
              <a:t>„Programozás felülnézetben” – nagy elánnal a tehetséggondozásért - </a:t>
            </a:r>
            <a:r>
              <a:rPr lang="hu-HU" sz="2200" b="1" dirty="0" smtClean="0"/>
              <a:t>Hanák Péter </a:t>
            </a:r>
            <a:r>
              <a:rPr lang="hu-HU" sz="2200" dirty="0" smtClean="0"/>
              <a:t>(KG)</a:t>
            </a:r>
          </a:p>
          <a:p>
            <a:pPr fontAlgn="t"/>
            <a:r>
              <a:rPr lang="hu-HU" sz="2200" dirty="0" smtClean="0"/>
              <a:t>Az informatikai örökség ápolója – </a:t>
            </a:r>
            <a:r>
              <a:rPr lang="hu-HU" sz="2200" b="1" dirty="0" smtClean="0"/>
              <a:t>Képes Gábor</a:t>
            </a:r>
            <a:r>
              <a:rPr lang="hu-HU" sz="2200" dirty="0" smtClean="0"/>
              <a:t> (KMM)</a:t>
            </a:r>
          </a:p>
          <a:p>
            <a:pPr fontAlgn="t"/>
            <a:r>
              <a:rPr lang="hu-HU" sz="2200" dirty="0" smtClean="0"/>
              <a:t>Digitális Betlehem – kibernetikai játék Kovács Mihály utódja, </a:t>
            </a:r>
            <a:r>
              <a:rPr lang="hu-HU" sz="2200" b="1" dirty="0" smtClean="0"/>
              <a:t>Görbe László</a:t>
            </a:r>
            <a:r>
              <a:rPr lang="hu-HU" sz="2200" dirty="0" smtClean="0"/>
              <a:t> ötletére (KG)</a:t>
            </a:r>
          </a:p>
          <a:p>
            <a:pPr fontAlgn="t"/>
            <a:r>
              <a:rPr lang="hu-HU" sz="2200" dirty="0" smtClean="0"/>
              <a:t>Szoftverfejlesztő gimnazista és informatika-olimpikon – </a:t>
            </a:r>
            <a:r>
              <a:rPr lang="hu-HU" sz="2200" b="1" dirty="0" smtClean="0"/>
              <a:t>Gulyás László</a:t>
            </a:r>
            <a:r>
              <a:rPr lang="hu-HU" sz="2200" dirty="0" smtClean="0"/>
              <a:t> motivációi (KMM)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540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6B6AE0-5581-E74D-5B3A-181795E5E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80" y="0"/>
            <a:ext cx="6670638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z="3600" b="1" dirty="0">
                <a:solidFill>
                  <a:srgbClr val="C00000"/>
                </a:solidFill>
              </a:rPr>
              <a:t>Korszakok és paradigmák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0929D23E-4DC7-33AA-7E99-C2E5DD8FE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94" y="1757252"/>
            <a:ext cx="5986206" cy="4973637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hu-HU" sz="1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800" dirty="0">
              <a:solidFill>
                <a:srgbClr val="0F496F"/>
              </a:solidFill>
            </a:endParaRPr>
          </a:p>
        </p:txBody>
      </p:sp>
      <p:sp>
        <p:nvSpPr>
          <p:cNvPr id="3" name="Tartalom helye 3">
            <a:extLst>
              <a:ext uri="{FF2B5EF4-FFF2-40B4-BE49-F238E27FC236}">
                <a16:creationId xmlns:a16="http://schemas.microsoft.com/office/drawing/2014/main" id="{FC16694B-B60B-E3EF-EBCC-E5347D696F1C}"/>
              </a:ext>
            </a:extLst>
          </p:cNvPr>
          <p:cNvSpPr txBox="1">
            <a:spLocks/>
          </p:cNvSpPr>
          <p:nvPr/>
        </p:nvSpPr>
        <p:spPr>
          <a:xfrm>
            <a:off x="6386286" y="1606098"/>
            <a:ext cx="5695920" cy="5124791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800" dirty="0"/>
          </a:p>
        </p:txBody>
      </p:sp>
      <p:pic>
        <p:nvPicPr>
          <p:cNvPr id="11" name="Kép 10" descr="A képen keresztrejtvény, személy, fedett pályás látható&#10;&#10;Automatikusan generált leírás">
            <a:extLst>
              <a:ext uri="{FF2B5EF4-FFF2-40B4-BE49-F238E27FC236}">
                <a16:creationId xmlns:a16="http://schemas.microsoft.com/office/drawing/2014/main" id="{521CDC15-0B5D-BD15-36BC-3C10B209D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6" y="1343011"/>
            <a:ext cx="3562113" cy="230414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7BA5797-BDD3-9883-ED24-CD19005D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446" y="3664600"/>
            <a:ext cx="3328465" cy="2348344"/>
          </a:xfrm>
          <a:prstGeom prst="rect">
            <a:avLst/>
          </a:prstGeom>
        </p:spPr>
      </p:pic>
      <p:pic>
        <p:nvPicPr>
          <p:cNvPr id="10" name="Kép 9" descr="A képen számítógép, bútorok, asztal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DFBA5BA-0C12-15C6-B6E3-D1C35FF8E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63" y="3788306"/>
            <a:ext cx="3919684" cy="2453630"/>
          </a:xfrm>
          <a:prstGeom prst="rect">
            <a:avLst/>
          </a:prstGeom>
        </p:spPr>
      </p:pic>
      <p:pic>
        <p:nvPicPr>
          <p:cNvPr id="13" name="Kép 12" descr="A képen fedett pályás, szöveg, Számítógép-monitor, Személyi számítóg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A4E329C-8C71-CBEC-CA77-D742A2560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46" y="1352472"/>
            <a:ext cx="3716357" cy="2304141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F4F4063D-A32D-653C-159D-0BB71C566710}"/>
              </a:ext>
            </a:extLst>
          </p:cNvPr>
          <p:cNvSpPr txBox="1"/>
          <p:nvPr/>
        </p:nvSpPr>
        <p:spPr>
          <a:xfrm>
            <a:off x="3853332" y="1352472"/>
            <a:ext cx="17616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highlight>
                  <a:srgbClr val="FFFF00"/>
                </a:highlight>
              </a:rPr>
              <a:t>Kibernetika</a:t>
            </a:r>
            <a:r>
              <a:rPr lang="hu-HU" sz="1400" dirty="0"/>
              <a:t>:</a:t>
            </a:r>
          </a:p>
          <a:p>
            <a:r>
              <a:rPr lang="hu-HU" sz="1400" dirty="0"/>
              <a:t>Tanítógép,</a:t>
            </a:r>
          </a:p>
          <a:p>
            <a:r>
              <a:rPr lang="hu-HU" sz="1400" dirty="0"/>
              <a:t>Programozott</a:t>
            </a:r>
          </a:p>
          <a:p>
            <a:r>
              <a:rPr lang="hu-HU" sz="1400" dirty="0"/>
              <a:t>Oktatás,</a:t>
            </a:r>
          </a:p>
          <a:p>
            <a:r>
              <a:rPr lang="hu-HU" sz="1400" dirty="0"/>
              <a:t>„Szerelés”,</a:t>
            </a:r>
          </a:p>
          <a:p>
            <a:r>
              <a:rPr lang="hu-HU" sz="1400" dirty="0"/>
              <a:t>Játék</a:t>
            </a:r>
          </a:p>
          <a:p>
            <a:r>
              <a:rPr lang="hu-HU" sz="1400" dirty="0"/>
              <a:t>FIZIKA,</a:t>
            </a:r>
          </a:p>
          <a:p>
            <a:r>
              <a:rPr lang="hu-HU" sz="1400" dirty="0"/>
              <a:t>MATEMATIKA</a:t>
            </a:r>
          </a:p>
          <a:p>
            <a:endParaRPr lang="hu-HU" sz="1400" dirty="0"/>
          </a:p>
          <a:p>
            <a:r>
              <a:rPr lang="hu-HU" sz="1400" dirty="0">
                <a:solidFill>
                  <a:srgbClr val="FF0000"/>
                </a:solidFill>
              </a:rPr>
              <a:t>SZEMLÉLET</a:t>
            </a:r>
          </a:p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219AEA6-1530-C3CA-7FA8-CAC79B835C89}"/>
              </a:ext>
            </a:extLst>
          </p:cNvPr>
          <p:cNvSpPr txBox="1"/>
          <p:nvPr/>
        </p:nvSpPr>
        <p:spPr>
          <a:xfrm>
            <a:off x="4561810" y="3656613"/>
            <a:ext cx="17893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highlight>
                  <a:srgbClr val="FFFF00"/>
                </a:highlight>
              </a:rPr>
              <a:t>Számítás-</a:t>
            </a:r>
          </a:p>
          <a:p>
            <a:r>
              <a:rPr lang="hu-HU" dirty="0">
                <a:highlight>
                  <a:srgbClr val="FFFF00"/>
                </a:highlight>
              </a:rPr>
              <a:t>technika</a:t>
            </a:r>
            <a:r>
              <a:rPr lang="hu-HU" dirty="0"/>
              <a:t>:</a:t>
            </a:r>
          </a:p>
          <a:p>
            <a:r>
              <a:rPr lang="hu-HU" dirty="0">
                <a:solidFill>
                  <a:srgbClr val="FF0000"/>
                </a:solidFill>
              </a:rPr>
              <a:t>Algoritmikus gondolkodás</a:t>
            </a:r>
            <a:r>
              <a:rPr lang="hu-HU" dirty="0"/>
              <a:t>,</a:t>
            </a:r>
          </a:p>
          <a:p>
            <a:r>
              <a:rPr lang="hu-HU" dirty="0"/>
              <a:t>BASIC</a:t>
            </a:r>
          </a:p>
          <a:p>
            <a:r>
              <a:rPr lang="hu-HU" dirty="0"/>
              <a:t>MATEMATIKA,</a:t>
            </a:r>
          </a:p>
          <a:p>
            <a:r>
              <a:rPr lang="hu-HU" dirty="0"/>
              <a:t>FIZIKA</a:t>
            </a:r>
          </a:p>
          <a:p>
            <a:r>
              <a:rPr lang="hu-HU" dirty="0"/>
              <a:t>és más tantárgyak…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220FBA94-F29F-1EFC-0A22-61B0D71D1DA8}"/>
              </a:ext>
            </a:extLst>
          </p:cNvPr>
          <p:cNvSpPr txBox="1"/>
          <p:nvPr/>
        </p:nvSpPr>
        <p:spPr>
          <a:xfrm>
            <a:off x="9292203" y="1325563"/>
            <a:ext cx="21420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highlight>
                  <a:srgbClr val="FFFF00"/>
                </a:highlight>
              </a:rPr>
              <a:t>Számítástechnika / Informatika</a:t>
            </a:r>
            <a:r>
              <a:rPr lang="hu-HU" dirty="0"/>
              <a:t>:</a:t>
            </a:r>
          </a:p>
          <a:p>
            <a:endParaRPr lang="hu-HU" dirty="0"/>
          </a:p>
          <a:p>
            <a:r>
              <a:rPr lang="hu-HU" dirty="0"/>
              <a:t>ALAPTANTERV</a:t>
            </a:r>
          </a:p>
          <a:p>
            <a:r>
              <a:rPr lang="hu-HU" dirty="0"/>
              <a:t>alkalmazás</a:t>
            </a:r>
          </a:p>
          <a:p>
            <a:r>
              <a:rPr lang="hu-HU" dirty="0"/>
              <a:t>Hálózat</a:t>
            </a:r>
          </a:p>
          <a:p>
            <a:r>
              <a:rPr lang="hu-HU" dirty="0">
                <a:solidFill>
                  <a:srgbClr val="FF0000"/>
                </a:solidFill>
              </a:rPr>
              <a:t>SAJÁT TANTÁRGY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EAB4AB0-E4EE-5B65-756B-AC6D912EEF03}"/>
              </a:ext>
            </a:extLst>
          </p:cNvPr>
          <p:cNvSpPr txBox="1"/>
          <p:nvPr/>
        </p:nvSpPr>
        <p:spPr>
          <a:xfrm>
            <a:off x="10363238" y="3656613"/>
            <a:ext cx="1754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highlight>
                  <a:srgbClr val="FFFF00"/>
                </a:highlight>
              </a:rPr>
              <a:t>Digitális kultúra:</a:t>
            </a:r>
          </a:p>
          <a:p>
            <a:r>
              <a:rPr lang="hu-HU" dirty="0"/>
              <a:t>MI</a:t>
            </a:r>
          </a:p>
          <a:p>
            <a:r>
              <a:rPr lang="hu-HU" dirty="0"/>
              <a:t>Robotika</a:t>
            </a:r>
          </a:p>
          <a:p>
            <a:r>
              <a:rPr lang="hu-HU" dirty="0">
                <a:solidFill>
                  <a:srgbClr val="FF0000"/>
                </a:solidFill>
              </a:rPr>
              <a:t>SAJÁT TANTÁRGY +</a:t>
            </a:r>
          </a:p>
          <a:p>
            <a:r>
              <a:rPr lang="hu-HU" dirty="0">
                <a:solidFill>
                  <a:srgbClr val="FF0000"/>
                </a:solidFill>
              </a:rPr>
              <a:t>MINDEN:</a:t>
            </a:r>
          </a:p>
          <a:p>
            <a:r>
              <a:rPr lang="hu-HU" dirty="0">
                <a:solidFill>
                  <a:srgbClr val="FF0000"/>
                </a:solidFill>
              </a:rPr>
              <a:t>SZEMLÉLET</a:t>
            </a:r>
          </a:p>
        </p:txBody>
      </p:sp>
    </p:spTree>
    <p:extLst>
      <p:ext uri="{BB962C8B-B14F-4D97-AF65-F5344CB8AC3E}">
        <p14:creationId xmlns:p14="http://schemas.microsoft.com/office/powerpoint/2010/main" val="295728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61CE9D24-A5D2-8B0E-BA2A-7174676D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Szakkörök kora: 1950-es, 60-</a:t>
            </a:r>
            <a:r>
              <a:rPr lang="hu-HU" dirty="0" err="1"/>
              <a:t>as</a:t>
            </a:r>
            <a:r>
              <a:rPr lang="hu-HU" dirty="0"/>
              <a:t> évek</a:t>
            </a:r>
            <a:br>
              <a:rPr lang="hu-HU" dirty="0"/>
            </a:br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FD8D472B-E68A-F37A-2FD6-61FDE31A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709" y="1100288"/>
            <a:ext cx="4195201" cy="232871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hu-HU" sz="1800" dirty="0"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Tanáregyéniség hatása</a:t>
            </a:r>
          </a:p>
          <a:p>
            <a:pPr marL="285750" indent="-285750">
              <a:buFontTx/>
              <a:buChar char="-"/>
            </a:pPr>
            <a:r>
              <a:rPr lang="hu-HU" sz="1800" dirty="0">
                <a:effectLst/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Diák kreativitás, egyetemi minták</a:t>
            </a:r>
          </a:p>
          <a:p>
            <a:pPr marL="285750" indent="-285750">
              <a:buFontTx/>
              <a:buChar char="-"/>
            </a:pPr>
            <a:r>
              <a:rPr lang="hu-HU" sz="1800" dirty="0"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Nemzetközi </a:t>
            </a:r>
            <a:r>
              <a:rPr lang="hu-HU" sz="1800" dirty="0" err="1">
                <a:latin typeface="Roboto" pitchFamily="2" charset="0"/>
                <a:ea typeface="Roboto" pitchFamily="2" charset="0"/>
                <a:cs typeface="Aptos" panose="020B0004020202020204" pitchFamily="34" charset="0"/>
              </a:rPr>
              <a:t>inspirálódás</a:t>
            </a:r>
            <a:endParaRPr lang="hu-HU" sz="1800" dirty="0">
              <a:effectLst/>
              <a:latin typeface="Roboto" pitchFamily="2" charset="0"/>
              <a:ea typeface="Roboto" pitchFamily="2" charset="0"/>
              <a:cs typeface="Aptos" panose="020B0004020202020204" pitchFamily="34" charset="0"/>
            </a:endParaRPr>
          </a:p>
          <a:p>
            <a:pPr marL="0" lvl="0" indent="0"/>
            <a:endParaRPr lang="hu-HU" sz="1800" dirty="0">
              <a:latin typeface="Roboto" pitchFamily="2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Kép 2" descr="A képen ruházat, személy, ember, Emberi arc látható&#10;&#10;Automatikusan generált leírás">
            <a:extLst>
              <a:ext uri="{FF2B5EF4-FFF2-40B4-BE49-F238E27FC236}">
                <a16:creationId xmlns:a16="http://schemas.microsoft.com/office/drawing/2014/main" id="{462F7CB1-DFCC-FE15-C613-D54192CE9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562" y="1136887"/>
            <a:ext cx="3146767" cy="3182390"/>
          </a:xfrm>
          <a:prstGeom prst="rect">
            <a:avLst/>
          </a:prstGeom>
        </p:spPr>
      </p:pic>
      <p:pic>
        <p:nvPicPr>
          <p:cNvPr id="4" name="Kép 3" descr="A képen ruházat, személy, Emberi arc, fedett pályás látható&#10;&#10;Automatikusan generált leírás">
            <a:extLst>
              <a:ext uri="{FF2B5EF4-FFF2-40B4-BE49-F238E27FC236}">
                <a16:creationId xmlns:a16="http://schemas.microsoft.com/office/drawing/2014/main" id="{0A89A7C4-424C-14A8-3556-198A9459B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40" y="3125231"/>
            <a:ext cx="3415909" cy="2766257"/>
          </a:xfrm>
          <a:prstGeom prst="rect">
            <a:avLst/>
          </a:prstGeom>
        </p:spPr>
      </p:pic>
      <p:pic>
        <p:nvPicPr>
          <p:cNvPr id="7" name="Kép 6" descr="A képen ruházat, személy, fedett pályás, Emberi arc látható&#10;&#10;Automatikusan generált leírás">
            <a:extLst>
              <a:ext uri="{FF2B5EF4-FFF2-40B4-BE49-F238E27FC236}">
                <a16:creationId xmlns:a16="http://schemas.microsoft.com/office/drawing/2014/main" id="{72BEF1DE-037E-1550-F35D-F958BBC50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463" y="1138993"/>
            <a:ext cx="3814671" cy="2902658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656C7801-B4B9-8546-7DF9-0E51965C22E1}"/>
              </a:ext>
            </a:extLst>
          </p:cNvPr>
          <p:cNvSpPr txBox="1"/>
          <p:nvPr/>
        </p:nvSpPr>
        <p:spPr>
          <a:xfrm>
            <a:off x="8392562" y="4319277"/>
            <a:ext cx="3146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Kovács Mihály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CABF7C6-8ADA-1888-6EF6-985C42FB1CCB}"/>
              </a:ext>
            </a:extLst>
          </p:cNvPr>
          <p:cNvSpPr txBox="1"/>
          <p:nvPr/>
        </p:nvSpPr>
        <p:spPr>
          <a:xfrm>
            <a:off x="4541677" y="4070734"/>
            <a:ext cx="269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Vincze Sándor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BE2D55AD-9E74-DE8F-91E9-4DCED0A7280A}"/>
              </a:ext>
            </a:extLst>
          </p:cNvPr>
          <p:cNvSpPr txBox="1"/>
          <p:nvPr/>
        </p:nvSpPr>
        <p:spPr>
          <a:xfrm>
            <a:off x="2018923" y="5891488"/>
            <a:ext cx="2450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Terényi</a:t>
            </a:r>
            <a:r>
              <a:rPr lang="hu-HU" dirty="0"/>
              <a:t> Lajos</a:t>
            </a:r>
          </a:p>
        </p:txBody>
      </p:sp>
    </p:spTree>
    <p:extLst>
      <p:ext uri="{BB962C8B-B14F-4D97-AF65-F5344CB8AC3E}">
        <p14:creationId xmlns:p14="http://schemas.microsoft.com/office/powerpoint/2010/main" val="252172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63552D-4863-FD44-7CD6-151340E62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FF12B92-BD4E-059F-D49A-B314E7355B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Központi Kibernetikai Szakkör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924926-D146-3B12-B598-D17692D1D8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Piarista Gimnázium</a:t>
            </a:r>
          </a:p>
        </p:txBody>
      </p:sp>
      <p:pic>
        <p:nvPicPr>
          <p:cNvPr id="5" name="Tartalom helye 4" descr="A képen szöveg, beltéri, bezárás látható&#10;&#10;Automatikusan generált leírás">
            <a:extLst>
              <a:ext uri="{FF2B5EF4-FFF2-40B4-BE49-F238E27FC236}">
                <a16:creationId xmlns:a16="http://schemas.microsoft.com/office/drawing/2014/main" id="{EAA1983B-54D7-55B4-D4C8-7F6549322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218861"/>
            <a:ext cx="5573917" cy="3713622"/>
          </a:xfrm>
          <a:prstGeom prst="rect">
            <a:avLst/>
          </a:prstGeom>
        </p:spPr>
      </p:pic>
      <p:pic>
        <p:nvPicPr>
          <p:cNvPr id="6" name="Tartalom helye 7" descr="A képen ruházat, személy, ember, Emberi arc látható&#10;&#10;Automatikusan generált leírás">
            <a:extLst>
              <a:ext uri="{FF2B5EF4-FFF2-40B4-BE49-F238E27FC236}">
                <a16:creationId xmlns:a16="http://schemas.microsoft.com/office/drawing/2014/main" id="{52D9F9E2-83A8-6286-0939-DAC5A8214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1" y="1031732"/>
            <a:ext cx="4924562" cy="3069341"/>
          </a:xfrm>
        </p:spPr>
      </p:pic>
      <p:pic>
        <p:nvPicPr>
          <p:cNvPr id="7" name="Tartalom helye 7" descr="A képen ruházat, személy, ember, Emberi arc látható&#10;&#10;Automatikusan generált leírás">
            <a:extLst>
              <a:ext uri="{FF2B5EF4-FFF2-40B4-BE49-F238E27FC236}">
                <a16:creationId xmlns:a16="http://schemas.microsoft.com/office/drawing/2014/main" id="{BADC118D-5411-194F-8AA2-D51A8078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84" y="2262256"/>
            <a:ext cx="4924562" cy="3069341"/>
          </a:xfr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AEA38E9-BFF2-6BB9-76FD-1411A7212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4" y="2262255"/>
            <a:ext cx="5515964" cy="336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8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C68FE-C081-C37F-042D-B8E12FB3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Tanítógépek, oktatógépek, „oki-teki”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2AE6F-7DAD-B25B-B08E-AEB535233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446560" y="1799668"/>
            <a:ext cx="84149" cy="715529"/>
          </a:xfrm>
        </p:spPr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Picture 4" descr="A cartoon of a person and a building&#10;&#10;AI-generated content may be incorrect.">
            <a:extLst>
              <a:ext uri="{FF2B5EF4-FFF2-40B4-BE49-F238E27FC236}">
                <a16:creationId xmlns:a16="http://schemas.microsoft.com/office/drawing/2014/main" id="{C7B59ACF-C9C9-FDA2-D408-6795F6EE7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940" y="3543794"/>
            <a:ext cx="4100631" cy="2977229"/>
          </a:xfrm>
          <a:prstGeom prst="rect">
            <a:avLst/>
          </a:prstGeom>
        </p:spPr>
      </p:pic>
      <p:pic>
        <p:nvPicPr>
          <p:cNvPr id="7" name="Picture 6" descr="A group of men working on a machine&#10;&#10;AI-generated content may be incorrect.">
            <a:extLst>
              <a:ext uri="{FF2B5EF4-FFF2-40B4-BE49-F238E27FC236}">
                <a16:creationId xmlns:a16="http://schemas.microsoft.com/office/drawing/2014/main" id="{88EE97A5-8D80-B7E4-6F0B-8CB67B700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415" y="1407000"/>
            <a:ext cx="1748483" cy="2083087"/>
          </a:xfrm>
          <a:prstGeom prst="rect">
            <a:avLst/>
          </a:prstGeom>
        </p:spPr>
      </p:pic>
      <p:pic>
        <p:nvPicPr>
          <p:cNvPr id="9" name="Picture 8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A8818640-637F-463E-893E-2F7842425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4" y="1416164"/>
            <a:ext cx="2209091" cy="2738215"/>
          </a:xfrm>
          <a:prstGeom prst="rect">
            <a:avLst/>
          </a:prstGeom>
        </p:spPr>
      </p:pic>
      <p:pic>
        <p:nvPicPr>
          <p:cNvPr id="11" name="Picture 10" descr="A person wearing glasses and a suit&#10;&#10;AI-generated content may be incorrect.">
            <a:extLst>
              <a:ext uri="{FF2B5EF4-FFF2-40B4-BE49-F238E27FC236}">
                <a16:creationId xmlns:a16="http://schemas.microsoft.com/office/drawing/2014/main" id="{871891EE-B574-4E38-EE24-9119373F6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49" y="3822353"/>
            <a:ext cx="2383682" cy="26986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980892-7519-A725-5E8D-C549D6D95434}"/>
              </a:ext>
            </a:extLst>
          </p:cNvPr>
          <p:cNvSpPr txBox="1"/>
          <p:nvPr/>
        </p:nvSpPr>
        <p:spPr>
          <a:xfrm>
            <a:off x="2958823" y="1407000"/>
            <a:ext cx="2383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Terényi Lajos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32353E-82ED-F3A6-1520-0186AD85139C}"/>
              </a:ext>
            </a:extLst>
          </p:cNvPr>
          <p:cNvSpPr txBox="1"/>
          <p:nvPr/>
        </p:nvSpPr>
        <p:spPr>
          <a:xfrm>
            <a:off x="5389529" y="3891064"/>
            <a:ext cx="2256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Kovács Mihály</a:t>
            </a:r>
          </a:p>
          <a:p>
            <a:r>
              <a:rPr lang="hu-HU" sz="2400" dirty="0"/>
              <a:t>(1916-2006)</a:t>
            </a:r>
          </a:p>
          <a:p>
            <a:r>
              <a:rPr lang="hu-HU" sz="2400" dirty="0"/>
              <a:t>tablóképen és Füzér József karikatúráján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38DA7C-3341-0EE8-6BDD-5D467031EEF8}"/>
              </a:ext>
            </a:extLst>
          </p:cNvPr>
          <p:cNvSpPr txBox="1"/>
          <p:nvPr/>
        </p:nvSpPr>
        <p:spPr>
          <a:xfrm>
            <a:off x="8861898" y="1585609"/>
            <a:ext cx="2538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/>
              <a:t>Didaktomat,</a:t>
            </a:r>
          </a:p>
          <a:p>
            <a:r>
              <a:rPr lang="hu-HU" sz="1800" dirty="0"/>
              <a:t>A „Feleltetőgép” – egyik diákalkotója: </a:t>
            </a:r>
            <a:r>
              <a:rPr lang="hu-HU" sz="1800" b="1" dirty="0"/>
              <a:t>Nádasi András!</a:t>
            </a:r>
          </a:p>
        </p:txBody>
      </p:sp>
    </p:spTree>
    <p:extLst>
      <p:ext uri="{BB962C8B-B14F-4D97-AF65-F5344CB8AC3E}">
        <p14:creationId xmlns:p14="http://schemas.microsoft.com/office/powerpoint/2010/main" val="1614802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952781-192B-2618-A68E-5EE7BF50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Matematika és számítástechnika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E22840-8B17-C5A4-F46F-FD458D18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911FD69-986E-FE75-74FF-6607C2BD69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A5B061-0C4B-43F5-9962-1648E8C6FA35}" type="slidenum">
              <a:rPr lang="hu-HU" smtClean="0"/>
              <a:pPr/>
              <a:t>9</a:t>
            </a:fld>
            <a:endParaRPr lang="hu-HU"/>
          </a:p>
        </p:txBody>
      </p:sp>
      <p:pic>
        <p:nvPicPr>
          <p:cNvPr id="7" name="Kép 6" descr="A képen szöveg, fedett pályás látható&#10;&#10;Automatikusan generált leírás">
            <a:extLst>
              <a:ext uri="{FF2B5EF4-FFF2-40B4-BE49-F238E27FC236}">
                <a16:creationId xmlns:a16="http://schemas.microsoft.com/office/drawing/2014/main" id="{8F80A434-1947-DC9C-DA1F-FDBDCE7E7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36" y="1825625"/>
            <a:ext cx="3334155" cy="368009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C02A213-39AA-EB1E-FE87-3C1F9E3B33BA}"/>
              </a:ext>
            </a:extLst>
          </p:cNvPr>
          <p:cNvSpPr txBox="1"/>
          <p:nvPr/>
        </p:nvSpPr>
        <p:spPr>
          <a:xfrm>
            <a:off x="301752" y="1439971"/>
            <a:ext cx="7488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/>
              <a:t>Legfontosabb szakkörök pl.:</a:t>
            </a:r>
          </a:p>
          <a:p>
            <a:pPr algn="just"/>
            <a:r>
              <a:rPr lang="hu-HU" sz="2000" dirty="0"/>
              <a:t>- </a:t>
            </a:r>
            <a:r>
              <a:rPr lang="hu-HU" sz="2000" dirty="0" smtClean="0"/>
              <a:t>Berzsenyi </a:t>
            </a:r>
            <a:r>
              <a:rPr lang="hu-HU" sz="2000" dirty="0"/>
              <a:t>Dániel Gimnázium, </a:t>
            </a:r>
            <a:r>
              <a:rPr lang="hu-HU" sz="2000" b="1" dirty="0" err="1"/>
              <a:t>Garádi</a:t>
            </a:r>
            <a:r>
              <a:rPr lang="hu-HU" sz="2000" b="1" dirty="0"/>
              <a:t> János</a:t>
            </a:r>
          </a:p>
          <a:p>
            <a:pPr algn="just"/>
            <a:r>
              <a:rPr lang="hu-HU" sz="2000" dirty="0"/>
              <a:t>- </a:t>
            </a:r>
            <a:r>
              <a:rPr lang="hu-HU" sz="2000" dirty="0" smtClean="0"/>
              <a:t>Föles </a:t>
            </a:r>
            <a:r>
              <a:rPr lang="hu-HU" sz="2000" dirty="0"/>
              <a:t>Ferenc Gimnázium, </a:t>
            </a:r>
            <a:r>
              <a:rPr lang="hu-HU" sz="2000" b="1" dirty="0" err="1"/>
              <a:t>Dusza</a:t>
            </a:r>
            <a:r>
              <a:rPr lang="hu-HU" sz="2000" b="1" dirty="0"/>
              <a:t> Árpád</a:t>
            </a:r>
          </a:p>
          <a:p>
            <a:pPr algn="just"/>
            <a:r>
              <a:rPr lang="hu-HU" sz="2000" dirty="0" smtClean="0"/>
              <a:t>Gépidő</a:t>
            </a:r>
            <a:endParaRPr lang="hu-HU" sz="2000" dirty="0"/>
          </a:p>
          <a:p>
            <a:pPr algn="just"/>
            <a:r>
              <a:rPr lang="hu-HU" sz="2000" dirty="0"/>
              <a:t>- SZKI Hardware Rendszertani Laboratóriumban:</a:t>
            </a:r>
          </a:p>
          <a:p>
            <a:pPr algn="just"/>
            <a:r>
              <a:rPr lang="hu-HU" sz="2000" dirty="0"/>
              <a:t>	ELTE Apáczai Csere János Gyakorlógimnázium</a:t>
            </a:r>
          </a:p>
          <a:p>
            <a:pPr algn="just"/>
            <a:r>
              <a:rPr lang="hu-HU" sz="2000" dirty="0"/>
              <a:t>	Eötvös Gimnázium, István Gimnázium</a:t>
            </a:r>
          </a:p>
          <a:p>
            <a:pPr algn="just"/>
            <a:r>
              <a:rPr lang="hu-HU" sz="2000" b="1" dirty="0"/>
              <a:t>Számítógép a tanórán</a:t>
            </a:r>
          </a:p>
          <a:p>
            <a:pPr algn="just"/>
            <a:r>
              <a:rPr lang="hu-HU" sz="2000" b="1" dirty="0"/>
              <a:t>	Matematika </a:t>
            </a:r>
            <a:r>
              <a:rPr lang="hu-HU" sz="2000" b="1" dirty="0" err="1"/>
              <a:t>tagozatos</a:t>
            </a:r>
            <a:r>
              <a:rPr lang="hu-HU" sz="2000" b="1" dirty="0"/>
              <a:t> tantervbe beépülve:</a:t>
            </a:r>
          </a:p>
          <a:p>
            <a:pPr algn="just"/>
            <a:r>
              <a:rPr lang="hu-HU" sz="2000" dirty="0"/>
              <a:t>	- Fazekas Mihály Gyakorló Gimnázium, </a:t>
            </a:r>
            <a:r>
              <a:rPr lang="hu-HU" sz="2000" b="1" dirty="0"/>
              <a:t>Ada-Winter Péter</a:t>
            </a:r>
            <a:r>
              <a:rPr lang="hu-HU" sz="2000" dirty="0"/>
              <a:t>, 	1968 –saját relés gép + URAL-2 meglátogatása, …</a:t>
            </a:r>
          </a:p>
          <a:p>
            <a:pPr algn="just"/>
            <a:r>
              <a:rPr lang="hu-HU" sz="2000" dirty="0"/>
              <a:t>	</a:t>
            </a:r>
            <a:r>
              <a:rPr lang="hu-HU" sz="2000" b="1" dirty="0"/>
              <a:t>Szakközépiskolai szféra:</a:t>
            </a:r>
          </a:p>
          <a:p>
            <a:pPr algn="just"/>
            <a:r>
              <a:rPr lang="hu-HU" sz="2000" dirty="0"/>
              <a:t>	- 1970-es évek, középfokú képzés: Hámán Kató Szakközépiskola, Budapest, Alpári Gyula Szakközépiskola, Eger, Csány László Közgazdasági Szakközépiskola, Zalaegerszeg, …</a:t>
            </a:r>
          </a:p>
        </p:txBody>
      </p:sp>
    </p:spTree>
    <p:extLst>
      <p:ext uri="{BB962C8B-B14F-4D97-AF65-F5344CB8AC3E}">
        <p14:creationId xmlns:p14="http://schemas.microsoft.com/office/powerpoint/2010/main" val="2023180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429</Words>
  <Application>Microsoft Office PowerPoint</Application>
  <PresentationFormat>Szélesvásznú</PresentationFormat>
  <Paragraphs>147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Roboto</vt:lpstr>
      <vt:lpstr>Times New Roman</vt:lpstr>
      <vt:lpstr>Verdana</vt:lpstr>
      <vt:lpstr>Wingdings</vt:lpstr>
      <vt:lpstr>Office-téma</vt:lpstr>
      <vt:lpstr> Képes Gábor – Kőrösné Mikis Márta: AZ ISKOLASZÁMÍTÓGÉP MESTEREI – Portrék az informatikaoktatás arcképcsarnokából – </vt:lpstr>
      <vt:lpstr>Az iskolaszámítógép program (ISZP) emlékei</vt:lpstr>
      <vt:lpstr>    </vt:lpstr>
      <vt:lpstr>  </vt:lpstr>
      <vt:lpstr>Korszakok és paradigmák</vt:lpstr>
      <vt:lpstr>Szakkörök kora: 1950-es, 60-as évek </vt:lpstr>
      <vt:lpstr> </vt:lpstr>
      <vt:lpstr>Tanítógépek, oktatógépek, „oki-teki”</vt:lpstr>
      <vt:lpstr>Matematika és számítástechnika</vt:lpstr>
      <vt:lpstr> </vt:lpstr>
      <vt:lpstr>Tanárok képzése</vt:lpstr>
      <vt:lpstr>Út az iskolaszámítógéphez </vt:lpstr>
      <vt:lpstr>Az iskolaszámítógép kora: kezdetek</vt:lpstr>
      <vt:lpstr>Az iskolaszámítógép program</vt:lpstr>
      <vt:lpstr> </vt:lpstr>
      <vt:lpstr>Platformok sokfélesége</vt:lpstr>
      <vt:lpstr>Kódolás – alkalmazás – kódolás?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Képes Gábor</dc:title>
  <dc:creator>Kőrös Márta</dc:creator>
  <cp:lastModifiedBy>Admin</cp:lastModifiedBy>
  <cp:revision>11</cp:revision>
  <dcterms:created xsi:type="dcterms:W3CDTF">2026-06-18T10:27:24Z</dcterms:created>
  <dcterms:modified xsi:type="dcterms:W3CDTF">2026-06-30T16:27:34Z</dcterms:modified>
</cp:coreProperties>
</file>