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76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71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5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469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153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22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891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334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26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50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62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94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43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3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83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5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3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567" y="2001078"/>
            <a:ext cx="5308866" cy="1034770"/>
          </a:xfrm>
        </p:spPr>
        <p:txBody>
          <a:bodyPr/>
          <a:lstStyle/>
          <a:p>
            <a:r>
              <a:rPr sz="2800" dirty="0"/>
              <a:t>A </a:t>
            </a:r>
            <a:r>
              <a:rPr sz="2800" dirty="0" err="1"/>
              <a:t>jövő</a:t>
            </a:r>
            <a:r>
              <a:rPr sz="2800" dirty="0"/>
              <a:t> </a:t>
            </a:r>
            <a:r>
              <a:rPr sz="2800" dirty="0" err="1"/>
              <a:t>informatikai</a:t>
            </a:r>
            <a:r>
              <a:rPr sz="2800" dirty="0"/>
              <a:t> </a:t>
            </a:r>
            <a:r>
              <a:rPr sz="2800" dirty="0" err="1"/>
              <a:t>szakmái</a:t>
            </a:r>
            <a:r>
              <a:rPr sz="2800" dirty="0"/>
              <a:t> 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sz="2800" dirty="0" err="1" smtClean="0"/>
              <a:t>és</a:t>
            </a:r>
            <a:r>
              <a:rPr sz="2800" dirty="0" smtClean="0"/>
              <a:t> </a:t>
            </a:r>
            <a:r>
              <a:rPr sz="2800" dirty="0" err="1"/>
              <a:t>az</a:t>
            </a:r>
            <a:r>
              <a:rPr sz="2800" dirty="0"/>
              <a:t> </a:t>
            </a:r>
            <a:r>
              <a:rPr sz="2800" dirty="0" err="1"/>
              <a:t>oktatás</a:t>
            </a:r>
            <a:r>
              <a:rPr sz="2800" dirty="0"/>
              <a:t> </a:t>
            </a:r>
            <a:r>
              <a:rPr sz="2800" dirty="0" err="1"/>
              <a:t>átalakulása</a:t>
            </a:r>
            <a:endParaRPr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23122"/>
          </a:xfrm>
        </p:spPr>
        <p:txBody>
          <a:bodyPr>
            <a:normAutofit/>
          </a:bodyPr>
          <a:lstStyle/>
          <a:p>
            <a:r>
              <a:rPr sz="2800" dirty="0" smtClean="0"/>
              <a:t>MI</a:t>
            </a:r>
            <a:r>
              <a:rPr sz="2800" dirty="0"/>
              <a:t>, </a:t>
            </a:r>
            <a:r>
              <a:rPr sz="2800" dirty="0" err="1"/>
              <a:t>digitalizáció</a:t>
            </a:r>
            <a:r>
              <a:rPr sz="2800" dirty="0"/>
              <a:t> </a:t>
            </a:r>
            <a:r>
              <a:rPr sz="2800" dirty="0" err="1"/>
              <a:t>és</a:t>
            </a:r>
            <a:r>
              <a:rPr sz="2800" dirty="0"/>
              <a:t> </a:t>
            </a:r>
            <a:endParaRPr lang="hu-HU" sz="2800" dirty="0" smtClean="0"/>
          </a:p>
          <a:p>
            <a:r>
              <a:rPr sz="2800" dirty="0" smtClean="0"/>
              <a:t>a </a:t>
            </a:r>
            <a:r>
              <a:rPr sz="2800" dirty="0" err="1"/>
              <a:t>szakképzés</a:t>
            </a:r>
            <a:r>
              <a:rPr sz="2800" dirty="0"/>
              <a:t> </a:t>
            </a:r>
            <a:r>
              <a:rPr sz="2800" dirty="0" err="1"/>
              <a:t>stratégiai</a:t>
            </a:r>
            <a:r>
              <a:rPr sz="2800" dirty="0"/>
              <a:t> </a:t>
            </a:r>
            <a:r>
              <a:rPr sz="2800" dirty="0" err="1"/>
              <a:t>kihívásai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9. A jövő informatikai oktatásának modellje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A </a:t>
            </a:r>
            <a:r>
              <a:rPr sz="2000" dirty="0" err="1"/>
              <a:t>sikeres</a:t>
            </a:r>
            <a:r>
              <a:rPr sz="2000" dirty="0"/>
              <a:t> </a:t>
            </a:r>
            <a:r>
              <a:rPr sz="2000" dirty="0" err="1"/>
              <a:t>képzés</a:t>
            </a:r>
            <a:r>
              <a:rPr sz="2000" dirty="0"/>
              <a:t> </a:t>
            </a:r>
            <a:r>
              <a:rPr sz="2000" dirty="0" err="1" smtClean="0"/>
              <a:t>kulcsa</a:t>
            </a:r>
            <a:endParaRPr sz="2000" dirty="0"/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Technológia</a:t>
            </a:r>
            <a:r>
              <a:rPr sz="2000" dirty="0"/>
              <a:t> + </a:t>
            </a:r>
            <a:r>
              <a:rPr sz="2000" dirty="0" err="1"/>
              <a:t>gondolkodás</a:t>
            </a:r>
            <a:r>
              <a:rPr sz="2000" dirty="0"/>
              <a:t> + </a:t>
            </a:r>
            <a:r>
              <a:rPr sz="2000" dirty="0" err="1"/>
              <a:t>kreativitás</a:t>
            </a:r>
            <a:r>
              <a:rPr sz="2000" dirty="0"/>
              <a:t> + </a:t>
            </a:r>
            <a:r>
              <a:rPr sz="2000" dirty="0" err="1"/>
              <a:t>alkalmazkodóképesség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10. Összegzés – fő üzenetek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A </a:t>
            </a:r>
            <a:r>
              <a:rPr sz="2000" dirty="0" err="1"/>
              <a:t>jövő</a:t>
            </a:r>
            <a:r>
              <a:rPr sz="2000" dirty="0"/>
              <a:t> </a:t>
            </a:r>
            <a:r>
              <a:rPr sz="2000" dirty="0" err="1"/>
              <a:t>informatikusa</a:t>
            </a:r>
            <a:r>
              <a:rPr sz="2000" dirty="0"/>
              <a:t> </a:t>
            </a:r>
            <a:r>
              <a:rPr sz="2000" dirty="0" err="1"/>
              <a:t>nem</a:t>
            </a:r>
            <a:r>
              <a:rPr sz="2000" dirty="0"/>
              <a:t> </a:t>
            </a:r>
            <a:r>
              <a:rPr sz="2000" dirty="0" err="1"/>
              <a:t>pusztán</a:t>
            </a:r>
            <a:r>
              <a:rPr sz="2000" dirty="0"/>
              <a:t> </a:t>
            </a:r>
            <a:r>
              <a:rPr sz="2000" dirty="0" err="1"/>
              <a:t>technológiát</a:t>
            </a:r>
            <a:r>
              <a:rPr sz="2000" dirty="0"/>
              <a:t> </a:t>
            </a:r>
            <a:r>
              <a:rPr sz="2000" dirty="0" err="1"/>
              <a:t>ismer</a:t>
            </a:r>
            <a:r>
              <a:rPr sz="2000" dirty="0"/>
              <a:t>, </a:t>
            </a:r>
            <a:r>
              <a:rPr sz="2000" dirty="0" err="1"/>
              <a:t>hanem</a:t>
            </a:r>
            <a:r>
              <a:rPr sz="2000" dirty="0"/>
              <a:t> </a:t>
            </a:r>
            <a:r>
              <a:rPr sz="2000" dirty="0" err="1"/>
              <a:t>képes</a:t>
            </a:r>
            <a:r>
              <a:rPr sz="2000" dirty="0"/>
              <a:t> </a:t>
            </a:r>
            <a:r>
              <a:rPr sz="2000" dirty="0" err="1"/>
              <a:t>értéket</a:t>
            </a:r>
            <a:r>
              <a:rPr sz="2000" dirty="0"/>
              <a:t> </a:t>
            </a:r>
            <a:r>
              <a:rPr sz="2000" dirty="0" err="1"/>
              <a:t>teremteni</a:t>
            </a:r>
            <a:r>
              <a:rPr sz="2000" dirty="0"/>
              <a:t> </a:t>
            </a:r>
            <a:r>
              <a:rPr sz="2000" dirty="0" err="1"/>
              <a:t>vele</a:t>
            </a:r>
            <a:r>
              <a:rPr sz="2000" dirty="0"/>
              <a:t>.</a:t>
            </a:r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Az</a:t>
            </a:r>
            <a:r>
              <a:rPr sz="2000" dirty="0"/>
              <a:t> </a:t>
            </a:r>
            <a:r>
              <a:rPr sz="2000" dirty="0" err="1"/>
              <a:t>oktatás</a:t>
            </a:r>
            <a:r>
              <a:rPr sz="2000" dirty="0"/>
              <a:t> </a:t>
            </a:r>
            <a:r>
              <a:rPr sz="2000" dirty="0" err="1"/>
              <a:t>feladata</a:t>
            </a:r>
            <a:r>
              <a:rPr sz="2000" dirty="0"/>
              <a:t>: </a:t>
            </a:r>
            <a:r>
              <a:rPr sz="2000" dirty="0" err="1"/>
              <a:t>felkészíteni</a:t>
            </a:r>
            <a:r>
              <a:rPr sz="2000" dirty="0"/>
              <a:t> a </a:t>
            </a:r>
            <a:r>
              <a:rPr sz="2000" dirty="0" err="1"/>
              <a:t>változásra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000" dirty="0" smtClean="0"/>
              <a:t>A szakképzésben milyen átalakulások szükségesek?</a:t>
            </a:r>
            <a:endParaRPr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A </a:t>
            </a:r>
            <a:r>
              <a:rPr sz="2000" dirty="0" err="1"/>
              <a:t>jövő</a:t>
            </a:r>
            <a:r>
              <a:rPr sz="2000" dirty="0"/>
              <a:t> </a:t>
            </a:r>
            <a:r>
              <a:rPr sz="2000" dirty="0" err="1"/>
              <a:t>informatikusa</a:t>
            </a:r>
            <a:r>
              <a:rPr sz="2000" dirty="0"/>
              <a:t> </a:t>
            </a:r>
            <a:r>
              <a:rPr sz="2000" dirty="0" err="1"/>
              <a:t>nem</a:t>
            </a:r>
            <a:r>
              <a:rPr sz="2000" dirty="0"/>
              <a:t> </a:t>
            </a:r>
            <a:r>
              <a:rPr sz="2000" dirty="0" err="1"/>
              <a:t>pusztán</a:t>
            </a:r>
            <a:r>
              <a:rPr sz="2000" dirty="0"/>
              <a:t> </a:t>
            </a:r>
            <a:r>
              <a:rPr sz="2000" dirty="0" err="1"/>
              <a:t>technológiát</a:t>
            </a:r>
            <a:r>
              <a:rPr sz="2000" dirty="0"/>
              <a:t> </a:t>
            </a:r>
            <a:r>
              <a:rPr sz="2000" dirty="0" err="1"/>
              <a:t>ismer</a:t>
            </a:r>
            <a:r>
              <a:rPr sz="2000" dirty="0"/>
              <a:t>, </a:t>
            </a:r>
            <a:r>
              <a:rPr sz="2000" dirty="0" err="1"/>
              <a:t>hanem</a:t>
            </a:r>
            <a:r>
              <a:rPr sz="2000" dirty="0"/>
              <a:t> </a:t>
            </a:r>
            <a:r>
              <a:rPr sz="2000" dirty="0" err="1"/>
              <a:t>képes</a:t>
            </a:r>
            <a:r>
              <a:rPr sz="2000" dirty="0"/>
              <a:t> </a:t>
            </a:r>
            <a:r>
              <a:rPr sz="2000" dirty="0" err="1"/>
              <a:t>értéket</a:t>
            </a:r>
            <a:r>
              <a:rPr sz="2000" dirty="0"/>
              <a:t> </a:t>
            </a:r>
            <a:r>
              <a:rPr sz="2000" dirty="0" err="1"/>
              <a:t>teremteni</a:t>
            </a:r>
            <a:r>
              <a:rPr sz="2000" dirty="0"/>
              <a:t> </a:t>
            </a:r>
            <a:r>
              <a:rPr sz="2000" dirty="0" err="1"/>
              <a:t>vele</a:t>
            </a:r>
            <a:r>
              <a:rPr sz="2000" dirty="0"/>
              <a:t>.</a:t>
            </a:r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Az</a:t>
            </a:r>
            <a:r>
              <a:rPr sz="2000" dirty="0"/>
              <a:t> </a:t>
            </a:r>
            <a:r>
              <a:rPr lang="hu-HU" sz="2000" dirty="0" err="1"/>
              <a:t>o</a:t>
            </a:r>
            <a:r>
              <a:rPr sz="2000" dirty="0" err="1" smtClean="0"/>
              <a:t>ktatás</a:t>
            </a:r>
            <a:r>
              <a:rPr sz="2000" dirty="0" smtClean="0"/>
              <a:t> </a:t>
            </a:r>
            <a:r>
              <a:rPr sz="2000" dirty="0" err="1"/>
              <a:t>feladata</a:t>
            </a:r>
            <a:r>
              <a:rPr sz="2000" dirty="0"/>
              <a:t>: </a:t>
            </a:r>
            <a:r>
              <a:rPr sz="2000" dirty="0" err="1"/>
              <a:t>felkészíteni</a:t>
            </a:r>
            <a:r>
              <a:rPr sz="2000" dirty="0"/>
              <a:t> a </a:t>
            </a:r>
            <a:r>
              <a:rPr sz="2000" dirty="0" err="1"/>
              <a:t>változásra</a:t>
            </a:r>
            <a:r>
              <a:rPr sz="2000" dirty="0" smtClean="0"/>
              <a:t>.</a:t>
            </a:r>
            <a:endParaRPr lang="hu-HU" sz="2000" dirty="0" smtClean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dirty="0" smtClean="0"/>
              <a:t>Ehhez a keretek megadása biztosítja a gyors változást/reakciókat</a:t>
            </a:r>
          </a:p>
          <a:p>
            <a:pPr marL="0" indent="0">
              <a:buNone/>
            </a:pPr>
            <a:r>
              <a:rPr lang="hu-HU" sz="2000" dirty="0" smtClean="0"/>
              <a:t>Nem kell túlszabályozni mindent</a:t>
            </a:r>
          </a:p>
        </p:txBody>
      </p:sp>
    </p:spTree>
    <p:extLst>
      <p:ext uri="{BB962C8B-B14F-4D97-AF65-F5344CB8AC3E}">
        <p14:creationId xmlns:p14="http://schemas.microsoft.com/office/powerpoint/2010/main" val="232484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 dirty="0"/>
              <a:t>1. </a:t>
            </a:r>
            <a:r>
              <a:rPr sz="2000" dirty="0" err="1"/>
              <a:t>Mi</a:t>
            </a:r>
            <a:r>
              <a:rPr sz="2000" dirty="0"/>
              <a:t> </a:t>
            </a:r>
            <a:r>
              <a:rPr sz="2000" dirty="0" err="1"/>
              <a:t>határozza</a:t>
            </a:r>
            <a:r>
              <a:rPr sz="2000" dirty="0"/>
              <a:t> meg a </a:t>
            </a:r>
            <a:r>
              <a:rPr sz="2000" dirty="0" err="1"/>
              <a:t>jövő</a:t>
            </a:r>
            <a:r>
              <a:rPr sz="2000" dirty="0"/>
              <a:t> </a:t>
            </a:r>
            <a:r>
              <a:rPr sz="2000" dirty="0" err="1"/>
              <a:t>informatikai</a:t>
            </a:r>
            <a:r>
              <a:rPr sz="2000" dirty="0"/>
              <a:t> </a:t>
            </a:r>
            <a:r>
              <a:rPr sz="2000" dirty="0" err="1"/>
              <a:t>szakmáit</a:t>
            </a:r>
            <a:r>
              <a:rPr sz="2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dirty="0" err="1" smtClean="0"/>
              <a:t>Mesterséges</a:t>
            </a:r>
            <a:r>
              <a:rPr sz="2000" dirty="0" smtClean="0"/>
              <a:t> </a:t>
            </a:r>
            <a:r>
              <a:rPr sz="2000" dirty="0" err="1"/>
              <a:t>intelligencia</a:t>
            </a:r>
            <a:r>
              <a:rPr sz="2000" dirty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automatizáció</a:t>
            </a:r>
            <a:endParaRPr sz="2000" dirty="0"/>
          </a:p>
          <a:p>
            <a:r>
              <a:rPr sz="2000" dirty="0" err="1" smtClean="0"/>
              <a:t>Adatvezérelt</a:t>
            </a:r>
            <a:r>
              <a:rPr sz="2000" dirty="0" smtClean="0"/>
              <a:t> </a:t>
            </a:r>
            <a:r>
              <a:rPr sz="2000" dirty="0" err="1"/>
              <a:t>működés</a:t>
            </a:r>
            <a:r>
              <a:rPr sz="2000" dirty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döntéstámogatás</a:t>
            </a:r>
            <a:endParaRPr sz="2000" dirty="0"/>
          </a:p>
          <a:p>
            <a:r>
              <a:rPr sz="2000" dirty="0" err="1" smtClean="0"/>
              <a:t>Felhőtechnológiák</a:t>
            </a:r>
            <a:r>
              <a:rPr sz="2000" dirty="0" smtClean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kiberbiztonság</a:t>
            </a:r>
            <a:endParaRPr sz="2000" dirty="0"/>
          </a:p>
          <a:p>
            <a:r>
              <a:rPr lang="hu-HU" sz="2000" dirty="0" err="1" smtClean="0"/>
              <a:t>Pl</a:t>
            </a:r>
            <a:r>
              <a:rPr sz="2000" dirty="0" err="1" smtClean="0"/>
              <a:t>atformgazdaság</a:t>
            </a:r>
            <a:r>
              <a:rPr sz="2000" dirty="0" smtClean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digitális</a:t>
            </a:r>
            <a:r>
              <a:rPr sz="2000" dirty="0"/>
              <a:t> </a:t>
            </a:r>
            <a:r>
              <a:rPr sz="2000" dirty="0" err="1"/>
              <a:t>ökoszisztémák</a:t>
            </a:r>
            <a:endParaRPr sz="2000" dirty="0"/>
          </a:p>
          <a:p>
            <a:r>
              <a:rPr sz="2000" dirty="0" smtClean="0"/>
              <a:t>Ember–</a:t>
            </a:r>
            <a:r>
              <a:rPr sz="2000" dirty="0" err="1" smtClean="0"/>
              <a:t>gép</a:t>
            </a:r>
            <a:r>
              <a:rPr sz="2000" dirty="0" smtClean="0"/>
              <a:t> </a:t>
            </a:r>
            <a:r>
              <a:rPr sz="2000" dirty="0" err="1"/>
              <a:t>együttműködés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 dirty="0"/>
              <a:t>2. </a:t>
            </a:r>
            <a:r>
              <a:rPr sz="2000" dirty="0" err="1"/>
              <a:t>Az</a:t>
            </a:r>
            <a:r>
              <a:rPr sz="2000" dirty="0"/>
              <a:t> </a:t>
            </a:r>
            <a:r>
              <a:rPr sz="2000" dirty="0" err="1"/>
              <a:t>informatikai</a:t>
            </a:r>
            <a:r>
              <a:rPr sz="2000" dirty="0"/>
              <a:t> </a:t>
            </a:r>
            <a:r>
              <a:rPr sz="2000" dirty="0" err="1"/>
              <a:t>szakmák</a:t>
            </a:r>
            <a:r>
              <a:rPr sz="2000" dirty="0"/>
              <a:t> </a:t>
            </a:r>
            <a:r>
              <a:rPr sz="2000" dirty="0" err="1"/>
              <a:t>átalakulása</a:t>
            </a:r>
            <a:endParaRPr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A </a:t>
            </a:r>
            <a:r>
              <a:rPr sz="2000" dirty="0" err="1"/>
              <a:t>hangsúly</a:t>
            </a:r>
            <a:r>
              <a:rPr sz="2000" dirty="0"/>
              <a:t> a </a:t>
            </a:r>
            <a:r>
              <a:rPr sz="2000" dirty="0" err="1"/>
              <a:t>technológiák</a:t>
            </a:r>
            <a:r>
              <a:rPr sz="2000" dirty="0"/>
              <a:t> </a:t>
            </a:r>
            <a:r>
              <a:rPr sz="2000" dirty="0" err="1"/>
              <a:t>önálló</a:t>
            </a:r>
            <a:r>
              <a:rPr sz="2000" dirty="0"/>
              <a:t> </a:t>
            </a:r>
            <a:r>
              <a:rPr sz="2000" dirty="0" err="1"/>
              <a:t>használatáról</a:t>
            </a:r>
            <a:r>
              <a:rPr sz="2000" dirty="0"/>
              <a:t> a </a:t>
            </a:r>
            <a:r>
              <a:rPr sz="2000" dirty="0" err="1"/>
              <a:t>komplex</a:t>
            </a:r>
            <a:r>
              <a:rPr sz="2000" dirty="0"/>
              <a:t> </a:t>
            </a:r>
            <a:r>
              <a:rPr sz="2000" dirty="0" err="1"/>
              <a:t>problémamegoldásra</a:t>
            </a:r>
            <a:r>
              <a:rPr sz="2000" dirty="0"/>
              <a:t> </a:t>
            </a:r>
            <a:r>
              <a:rPr sz="2000" dirty="0" err="1"/>
              <a:t>helyeződik</a:t>
            </a:r>
            <a:r>
              <a:rPr sz="2000" dirty="0"/>
              <a:t>.</a:t>
            </a:r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Új</a:t>
            </a:r>
            <a:r>
              <a:rPr sz="2000" dirty="0"/>
              <a:t> </a:t>
            </a:r>
            <a:r>
              <a:rPr sz="2000" dirty="0" err="1"/>
              <a:t>kompetenciák</a:t>
            </a:r>
            <a:r>
              <a:rPr sz="2000" dirty="0"/>
              <a:t>:</a:t>
            </a:r>
          </a:p>
          <a:p>
            <a:r>
              <a:rPr sz="2000" dirty="0" smtClean="0"/>
              <a:t>MI-</a:t>
            </a:r>
            <a:r>
              <a:rPr sz="2000" dirty="0" err="1" smtClean="0"/>
              <a:t>rendszerek</a:t>
            </a:r>
            <a:r>
              <a:rPr sz="2000" dirty="0" smtClean="0"/>
              <a:t> </a:t>
            </a:r>
            <a:r>
              <a:rPr sz="2000" dirty="0" err="1"/>
              <a:t>alkalmazása</a:t>
            </a:r>
            <a:endParaRPr sz="2000" dirty="0"/>
          </a:p>
          <a:p>
            <a:r>
              <a:rPr sz="2000" dirty="0" err="1" smtClean="0"/>
              <a:t>Adatértelmezés</a:t>
            </a:r>
            <a:endParaRPr sz="2000" dirty="0"/>
          </a:p>
          <a:p>
            <a:r>
              <a:rPr sz="2000" dirty="0" err="1" smtClean="0"/>
              <a:t>Rendszergondolkodás</a:t>
            </a:r>
            <a:endParaRPr sz="2000" dirty="0"/>
          </a:p>
          <a:p>
            <a:r>
              <a:rPr sz="2000" dirty="0" err="1" smtClean="0"/>
              <a:t>Digitális</a:t>
            </a:r>
            <a:r>
              <a:rPr sz="2000" dirty="0" smtClean="0"/>
              <a:t> </a:t>
            </a:r>
            <a:r>
              <a:rPr sz="2000" dirty="0" err="1"/>
              <a:t>felelősség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3. Milyen tudást vár a jövő munkaerőpiaca?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A </a:t>
            </a:r>
            <a:r>
              <a:rPr sz="2000" dirty="0" err="1"/>
              <a:t>technológiai</a:t>
            </a:r>
            <a:r>
              <a:rPr sz="2000" dirty="0"/>
              <a:t> </a:t>
            </a:r>
            <a:r>
              <a:rPr sz="2000" dirty="0" err="1"/>
              <a:t>tudás</a:t>
            </a:r>
            <a:r>
              <a:rPr sz="2000" dirty="0"/>
              <a:t> </a:t>
            </a:r>
            <a:r>
              <a:rPr sz="2000" dirty="0" err="1"/>
              <a:t>mellett</a:t>
            </a:r>
            <a:r>
              <a:rPr sz="2000" dirty="0"/>
              <a:t> </a:t>
            </a:r>
            <a:r>
              <a:rPr sz="2000" dirty="0" err="1"/>
              <a:t>felértékelődik</a:t>
            </a:r>
            <a:r>
              <a:rPr sz="2000" dirty="0"/>
              <a:t>:</a:t>
            </a:r>
          </a:p>
          <a:p>
            <a:endParaRPr sz="2000" dirty="0"/>
          </a:p>
          <a:p>
            <a:r>
              <a:rPr sz="2000" dirty="0" err="1" smtClean="0"/>
              <a:t>Kritikus</a:t>
            </a:r>
            <a:r>
              <a:rPr sz="2000" dirty="0" smtClean="0"/>
              <a:t> </a:t>
            </a:r>
            <a:r>
              <a:rPr sz="2000" dirty="0" err="1"/>
              <a:t>gondolkodás</a:t>
            </a:r>
            <a:endParaRPr sz="2000" dirty="0"/>
          </a:p>
          <a:p>
            <a:r>
              <a:rPr sz="2000" dirty="0" err="1" smtClean="0"/>
              <a:t>Kreativitás</a:t>
            </a:r>
            <a:endParaRPr sz="2000" dirty="0"/>
          </a:p>
          <a:p>
            <a:r>
              <a:rPr sz="2000" dirty="0" err="1" smtClean="0"/>
              <a:t>Együttműködés</a:t>
            </a:r>
            <a:endParaRPr sz="2000" dirty="0"/>
          </a:p>
          <a:p>
            <a:r>
              <a:rPr sz="2000" dirty="0" err="1" smtClean="0"/>
              <a:t>Kommunikáció</a:t>
            </a:r>
            <a:endParaRPr sz="2000" dirty="0"/>
          </a:p>
          <a:p>
            <a:r>
              <a:rPr sz="2000" dirty="0" err="1" smtClean="0"/>
              <a:t>Folyamatos</a:t>
            </a:r>
            <a:r>
              <a:rPr sz="2000" dirty="0" smtClean="0"/>
              <a:t> </a:t>
            </a:r>
            <a:r>
              <a:rPr sz="2000" dirty="0" err="1"/>
              <a:t>tanulási</a:t>
            </a:r>
            <a:r>
              <a:rPr sz="2000" dirty="0"/>
              <a:t> </a:t>
            </a:r>
            <a:r>
              <a:rPr sz="2000" dirty="0" err="1"/>
              <a:t>képesség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4. Mit jelent ez az informatika tanításában?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 err="1"/>
              <a:t>Az</a:t>
            </a:r>
            <a:r>
              <a:rPr sz="2000" dirty="0"/>
              <a:t> </a:t>
            </a:r>
            <a:r>
              <a:rPr sz="2000" dirty="0" err="1"/>
              <a:t>oktatás</a:t>
            </a:r>
            <a:r>
              <a:rPr sz="2000" dirty="0"/>
              <a:t> </a:t>
            </a:r>
            <a:r>
              <a:rPr sz="2000" dirty="0" err="1"/>
              <a:t>fókusza</a:t>
            </a:r>
            <a:r>
              <a:rPr sz="2000" dirty="0"/>
              <a:t> </a:t>
            </a:r>
            <a:r>
              <a:rPr sz="2000" dirty="0" err="1"/>
              <a:t>változik</a:t>
            </a:r>
            <a:r>
              <a:rPr sz="2000" dirty="0"/>
              <a:t>:</a:t>
            </a:r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Hagyományos</a:t>
            </a:r>
            <a:r>
              <a:rPr sz="2000" dirty="0"/>
              <a:t> </a:t>
            </a:r>
            <a:r>
              <a:rPr sz="2000" dirty="0" err="1"/>
              <a:t>modell</a:t>
            </a:r>
            <a:r>
              <a:rPr sz="2000" dirty="0"/>
              <a:t> → </a:t>
            </a:r>
            <a:r>
              <a:rPr sz="2000" dirty="0" err="1"/>
              <a:t>eszközhasználat</a:t>
            </a:r>
            <a:endParaRPr sz="2000" dirty="0"/>
          </a:p>
          <a:p>
            <a:pPr marL="0" indent="0">
              <a:buNone/>
            </a:pPr>
            <a:r>
              <a:rPr sz="2000" dirty="0" err="1"/>
              <a:t>Új</a:t>
            </a:r>
            <a:r>
              <a:rPr sz="2000" dirty="0"/>
              <a:t> </a:t>
            </a:r>
            <a:r>
              <a:rPr sz="2000" dirty="0" err="1"/>
              <a:t>modell</a:t>
            </a:r>
            <a:r>
              <a:rPr sz="2000" dirty="0"/>
              <a:t> → </a:t>
            </a:r>
            <a:r>
              <a:rPr sz="2000" dirty="0" err="1"/>
              <a:t>problémamegoldás</a:t>
            </a:r>
            <a:r>
              <a:rPr sz="2000" dirty="0"/>
              <a:t>, </a:t>
            </a:r>
            <a:r>
              <a:rPr sz="2000" dirty="0" err="1"/>
              <a:t>alkotás</a:t>
            </a:r>
            <a:r>
              <a:rPr sz="2000" dirty="0"/>
              <a:t>, </a:t>
            </a:r>
            <a:r>
              <a:rPr sz="2000" dirty="0" err="1"/>
              <a:t>innováció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5. Mi legyen a legfontosabb a tanításban?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dirty="0" err="1" smtClean="0"/>
              <a:t>Alkalmazható</a:t>
            </a:r>
            <a:r>
              <a:rPr sz="2000" dirty="0" smtClean="0"/>
              <a:t> </a:t>
            </a:r>
            <a:r>
              <a:rPr sz="2000" dirty="0" err="1"/>
              <a:t>tudás</a:t>
            </a:r>
            <a:r>
              <a:rPr sz="2000" dirty="0"/>
              <a:t> </a:t>
            </a:r>
            <a:r>
              <a:rPr sz="2000" dirty="0" err="1"/>
              <a:t>átadása</a:t>
            </a:r>
            <a:endParaRPr sz="2000" dirty="0"/>
          </a:p>
          <a:p>
            <a:r>
              <a:rPr sz="2000" dirty="0" err="1" smtClean="0"/>
              <a:t>Tanulási</a:t>
            </a:r>
            <a:r>
              <a:rPr sz="2000" dirty="0" smtClean="0"/>
              <a:t> </a:t>
            </a:r>
            <a:r>
              <a:rPr sz="2000" dirty="0" err="1"/>
              <a:t>képesség</a:t>
            </a:r>
            <a:r>
              <a:rPr sz="2000" dirty="0"/>
              <a:t> </a:t>
            </a:r>
            <a:r>
              <a:rPr sz="2000" dirty="0" err="1"/>
              <a:t>fejlesztése</a:t>
            </a:r>
            <a:endParaRPr sz="2000" dirty="0"/>
          </a:p>
          <a:p>
            <a:r>
              <a:rPr sz="2000" dirty="0" err="1" smtClean="0"/>
              <a:t>Projektalapú</a:t>
            </a:r>
            <a:r>
              <a:rPr sz="2000" dirty="0" smtClean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gyakorlati</a:t>
            </a:r>
            <a:r>
              <a:rPr sz="2000" dirty="0"/>
              <a:t> </a:t>
            </a:r>
            <a:r>
              <a:rPr sz="2000" dirty="0" err="1"/>
              <a:t>képzés</a:t>
            </a:r>
            <a:endParaRPr sz="2000" dirty="0"/>
          </a:p>
          <a:p>
            <a:r>
              <a:rPr sz="2000" dirty="0" err="1" smtClean="0"/>
              <a:t>Valós</a:t>
            </a:r>
            <a:r>
              <a:rPr sz="2000" dirty="0" smtClean="0"/>
              <a:t> </a:t>
            </a:r>
            <a:r>
              <a:rPr sz="2000" dirty="0" err="1"/>
              <a:t>iparági</a:t>
            </a:r>
            <a:r>
              <a:rPr sz="2000" dirty="0"/>
              <a:t> </a:t>
            </a:r>
            <a:r>
              <a:rPr sz="2000" dirty="0" err="1"/>
              <a:t>problémák</a:t>
            </a:r>
            <a:r>
              <a:rPr sz="2000" dirty="0"/>
              <a:t> </a:t>
            </a:r>
            <a:r>
              <a:rPr sz="2000" dirty="0" err="1"/>
              <a:t>bevonása</a:t>
            </a:r>
            <a:endParaRPr sz="2000" dirty="0"/>
          </a:p>
          <a:p>
            <a:r>
              <a:rPr sz="2000" dirty="0" err="1" smtClean="0"/>
              <a:t>Etikus</a:t>
            </a:r>
            <a:r>
              <a:rPr sz="2000" dirty="0" smtClean="0"/>
              <a:t> </a:t>
            </a:r>
            <a:r>
              <a:rPr sz="2000" dirty="0" err="1"/>
              <a:t>technológiahasználat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6. MI és informatikaoktatás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 err="1"/>
              <a:t>Az</a:t>
            </a:r>
            <a:r>
              <a:rPr sz="2000" dirty="0"/>
              <a:t> MI </a:t>
            </a:r>
            <a:r>
              <a:rPr sz="2000" dirty="0" err="1"/>
              <a:t>nem</a:t>
            </a:r>
            <a:r>
              <a:rPr sz="2000" dirty="0"/>
              <a:t> </a:t>
            </a:r>
            <a:r>
              <a:rPr sz="2000" dirty="0" err="1"/>
              <a:t>csak</a:t>
            </a:r>
            <a:r>
              <a:rPr sz="2000" dirty="0"/>
              <a:t> </a:t>
            </a:r>
            <a:r>
              <a:rPr sz="2000" dirty="0" err="1"/>
              <a:t>tantárgyi</a:t>
            </a:r>
            <a:r>
              <a:rPr sz="2000" dirty="0"/>
              <a:t> </a:t>
            </a:r>
            <a:r>
              <a:rPr sz="2000" dirty="0" err="1"/>
              <a:t>tartalom</a:t>
            </a:r>
            <a:r>
              <a:rPr sz="2000" dirty="0"/>
              <a:t>, </a:t>
            </a:r>
            <a:r>
              <a:rPr sz="2000" dirty="0" err="1"/>
              <a:t>hanem</a:t>
            </a:r>
            <a:r>
              <a:rPr sz="2000" dirty="0"/>
              <a:t> </a:t>
            </a:r>
            <a:r>
              <a:rPr sz="2000" dirty="0" err="1"/>
              <a:t>új</a:t>
            </a:r>
            <a:r>
              <a:rPr sz="2000" dirty="0"/>
              <a:t> </a:t>
            </a:r>
            <a:r>
              <a:rPr sz="2000" dirty="0" err="1"/>
              <a:t>tanulási</a:t>
            </a:r>
            <a:r>
              <a:rPr sz="2000" dirty="0"/>
              <a:t> </a:t>
            </a:r>
            <a:r>
              <a:rPr sz="2000" dirty="0" err="1"/>
              <a:t>környezet</a:t>
            </a:r>
            <a:r>
              <a:rPr sz="2000" dirty="0"/>
              <a:t>.</a:t>
            </a:r>
          </a:p>
          <a:p>
            <a:endParaRPr sz="2000" dirty="0"/>
          </a:p>
          <a:p>
            <a:pPr marL="0" indent="0">
              <a:buNone/>
            </a:pPr>
            <a:r>
              <a:rPr sz="2000" dirty="0" err="1"/>
              <a:t>Fontos</a:t>
            </a:r>
            <a:r>
              <a:rPr sz="2000" dirty="0"/>
              <a:t> </a:t>
            </a:r>
            <a:r>
              <a:rPr sz="2000" dirty="0" err="1"/>
              <a:t>területek</a:t>
            </a:r>
            <a:r>
              <a:rPr sz="2000" dirty="0"/>
              <a:t>:</a:t>
            </a:r>
          </a:p>
          <a:p>
            <a:r>
              <a:rPr sz="2000" dirty="0" smtClean="0"/>
              <a:t>MI-</a:t>
            </a:r>
            <a:r>
              <a:rPr sz="2000" dirty="0" err="1" smtClean="0"/>
              <a:t>alapismeretek</a:t>
            </a:r>
            <a:endParaRPr sz="2000" dirty="0"/>
          </a:p>
          <a:p>
            <a:r>
              <a:rPr sz="2000" dirty="0" err="1" smtClean="0"/>
              <a:t>Promptolás</a:t>
            </a:r>
            <a:r>
              <a:rPr sz="2000" dirty="0" smtClean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együttműködés</a:t>
            </a:r>
            <a:r>
              <a:rPr sz="2000" dirty="0"/>
              <a:t> MI-</a:t>
            </a:r>
            <a:r>
              <a:rPr sz="2000" dirty="0" err="1"/>
              <a:t>rendszerekkel</a:t>
            </a:r>
            <a:endParaRPr sz="2000" dirty="0"/>
          </a:p>
          <a:p>
            <a:r>
              <a:rPr sz="2000" dirty="0" err="1" smtClean="0"/>
              <a:t>Adatbiztonság</a:t>
            </a:r>
            <a:r>
              <a:rPr sz="2000" dirty="0" smtClean="0"/>
              <a:t> </a:t>
            </a:r>
            <a:r>
              <a:rPr sz="2000" dirty="0" err="1"/>
              <a:t>és</a:t>
            </a:r>
            <a:r>
              <a:rPr sz="2000" dirty="0"/>
              <a:t> </a:t>
            </a:r>
            <a:r>
              <a:rPr sz="2000" dirty="0" err="1"/>
              <a:t>etika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7. A szakképzés szükséges átalakítási területei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 err="1"/>
              <a:t>Nem</a:t>
            </a:r>
            <a:r>
              <a:rPr sz="2000" dirty="0"/>
              <a:t> </a:t>
            </a:r>
            <a:r>
              <a:rPr sz="2000" dirty="0" err="1"/>
              <a:t>elegendő</a:t>
            </a:r>
            <a:r>
              <a:rPr sz="2000" dirty="0"/>
              <a:t> </a:t>
            </a:r>
            <a:r>
              <a:rPr sz="2000" dirty="0" err="1"/>
              <a:t>önmagában</a:t>
            </a:r>
            <a:r>
              <a:rPr sz="2000" dirty="0"/>
              <a:t>, de </a:t>
            </a:r>
            <a:r>
              <a:rPr sz="2000" dirty="0" err="1"/>
              <a:t>szükséges</a:t>
            </a:r>
            <a:r>
              <a:rPr sz="2000" dirty="0"/>
              <a:t>:</a:t>
            </a:r>
          </a:p>
          <a:p>
            <a:endParaRPr sz="2000" dirty="0"/>
          </a:p>
          <a:p>
            <a:r>
              <a:rPr sz="2000" dirty="0" err="1" smtClean="0"/>
              <a:t>Tantervi</a:t>
            </a:r>
            <a:r>
              <a:rPr sz="2000" dirty="0" smtClean="0"/>
              <a:t> </a:t>
            </a:r>
            <a:r>
              <a:rPr sz="2000" dirty="0" err="1"/>
              <a:t>modernizáció</a:t>
            </a:r>
            <a:endParaRPr sz="2000" dirty="0"/>
          </a:p>
          <a:p>
            <a:r>
              <a:rPr sz="2000" dirty="0" err="1" smtClean="0"/>
              <a:t>Korszerű</a:t>
            </a:r>
            <a:r>
              <a:rPr sz="2000" dirty="0" smtClean="0"/>
              <a:t> </a:t>
            </a:r>
            <a:r>
              <a:rPr sz="2000" dirty="0" err="1"/>
              <a:t>infrastruktúra</a:t>
            </a:r>
            <a:endParaRPr sz="2000" dirty="0"/>
          </a:p>
          <a:p>
            <a:r>
              <a:rPr sz="2000" dirty="0" err="1" smtClean="0"/>
              <a:t>Digitális</a:t>
            </a:r>
            <a:r>
              <a:rPr sz="2000" dirty="0" smtClean="0"/>
              <a:t> </a:t>
            </a:r>
            <a:r>
              <a:rPr sz="2000" dirty="0" err="1"/>
              <a:t>tananyagok</a:t>
            </a:r>
            <a:endParaRPr sz="2000" dirty="0"/>
          </a:p>
          <a:p>
            <a:r>
              <a:rPr sz="2000" dirty="0" err="1" smtClean="0"/>
              <a:t>Oktatói</a:t>
            </a:r>
            <a:r>
              <a:rPr sz="2000" dirty="0" smtClean="0"/>
              <a:t> </a:t>
            </a:r>
            <a:r>
              <a:rPr sz="2000" dirty="0" err="1"/>
              <a:t>kompetenciafejlesztés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000"/>
              <a:t>8. További stratégiai változások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dirty="0" err="1" smtClean="0"/>
              <a:t>Erősebb</a:t>
            </a:r>
            <a:r>
              <a:rPr sz="2000" dirty="0" smtClean="0"/>
              <a:t> </a:t>
            </a:r>
            <a:r>
              <a:rPr sz="2000" dirty="0" err="1"/>
              <a:t>vállalati</a:t>
            </a:r>
            <a:r>
              <a:rPr sz="2000" dirty="0"/>
              <a:t> </a:t>
            </a:r>
            <a:r>
              <a:rPr sz="2000" dirty="0" err="1"/>
              <a:t>együttműködés</a:t>
            </a:r>
            <a:endParaRPr sz="2000" dirty="0"/>
          </a:p>
          <a:p>
            <a:r>
              <a:rPr sz="2000" dirty="0" err="1" smtClean="0"/>
              <a:t>Rugalmas</a:t>
            </a:r>
            <a:r>
              <a:rPr sz="2000" dirty="0" smtClean="0"/>
              <a:t> </a:t>
            </a:r>
            <a:r>
              <a:rPr sz="2000" dirty="0" err="1"/>
              <a:t>képzési</a:t>
            </a:r>
            <a:r>
              <a:rPr sz="2000" dirty="0"/>
              <a:t> </a:t>
            </a:r>
            <a:r>
              <a:rPr sz="2000" dirty="0" err="1"/>
              <a:t>utak</a:t>
            </a:r>
            <a:endParaRPr sz="2000" dirty="0"/>
          </a:p>
          <a:p>
            <a:r>
              <a:rPr sz="2000" dirty="0" err="1" smtClean="0"/>
              <a:t>Rövidebb</a:t>
            </a:r>
            <a:r>
              <a:rPr sz="2000" dirty="0"/>
              <a:t>, </a:t>
            </a:r>
            <a:r>
              <a:rPr sz="2000" dirty="0" err="1"/>
              <a:t>moduláris</a:t>
            </a:r>
            <a:r>
              <a:rPr sz="2000" dirty="0"/>
              <a:t> </a:t>
            </a:r>
            <a:r>
              <a:rPr sz="2000" dirty="0" err="1"/>
              <a:t>tanulási</a:t>
            </a:r>
            <a:r>
              <a:rPr sz="2000" dirty="0"/>
              <a:t> </a:t>
            </a:r>
            <a:r>
              <a:rPr sz="2000" dirty="0" err="1"/>
              <a:t>formák</a:t>
            </a:r>
            <a:endParaRPr sz="2000" dirty="0"/>
          </a:p>
          <a:p>
            <a:r>
              <a:rPr lang="hu-HU" sz="2000" dirty="0" smtClean="0"/>
              <a:t>F</a:t>
            </a:r>
            <a:r>
              <a:rPr sz="2000" dirty="0" err="1" smtClean="0"/>
              <a:t>olyamatos</a:t>
            </a:r>
            <a:r>
              <a:rPr sz="2000" dirty="0" smtClean="0"/>
              <a:t> </a:t>
            </a:r>
            <a:r>
              <a:rPr sz="2000" dirty="0" err="1"/>
              <a:t>továbbképzés</a:t>
            </a:r>
            <a:endParaRPr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ku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u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u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296</Words>
  <Application>Microsoft Office PowerPoint</Application>
  <PresentationFormat>Diavetítés a képernyőre (4:3 oldalarány)</PresentationFormat>
  <Paragraphs>70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Organikus</vt:lpstr>
      <vt:lpstr>A jövő informatikai szakmái  és az oktatás átalakulása</vt:lpstr>
      <vt:lpstr>1. Mi határozza meg a jövő informatikai szakmáit?</vt:lpstr>
      <vt:lpstr>2. Az informatikai szakmák átalakulása</vt:lpstr>
      <vt:lpstr>3. Milyen tudást vár a jövő munkaerőpiaca?</vt:lpstr>
      <vt:lpstr>4. Mit jelent ez az informatika tanításában?</vt:lpstr>
      <vt:lpstr>5. Mi legyen a legfontosabb a tanításban?</vt:lpstr>
      <vt:lpstr>6. MI és informatikaoktatás</vt:lpstr>
      <vt:lpstr>7. A szakképzés szükséges átalakítási területei</vt:lpstr>
      <vt:lpstr>8. További stratégiai változások</vt:lpstr>
      <vt:lpstr>9. A jövő informatikai oktatásának modellje</vt:lpstr>
      <vt:lpstr>10. Összegzés – fő üzenetek</vt:lpstr>
      <vt:lpstr>A szakképzésben milyen átalakulások szükségesek?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jövő informatikai szakmái és az oktatás átalakulása</dc:title>
  <dc:subject/>
  <dc:creator/>
  <cp:keywords/>
  <dc:description>generated using python-pptx</dc:description>
  <cp:lastModifiedBy>Menyhárt Erika</cp:lastModifiedBy>
  <cp:revision>5</cp:revision>
  <dcterms:created xsi:type="dcterms:W3CDTF">2013-01-27T09:14:16Z</dcterms:created>
  <dcterms:modified xsi:type="dcterms:W3CDTF">2026-06-28T12:18:11Z</dcterms:modified>
  <cp:category/>
</cp:coreProperties>
</file>