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76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6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22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25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9581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74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338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51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17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0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65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5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69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62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03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38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9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27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383" y="331305"/>
            <a:ext cx="6154713" cy="1630018"/>
          </a:xfrm>
        </p:spPr>
        <p:txBody>
          <a:bodyPr/>
          <a:lstStyle/>
          <a:p>
            <a:r>
              <a:rPr sz="3000" dirty="0" err="1"/>
              <a:t>Szakmai</a:t>
            </a:r>
            <a:r>
              <a:rPr sz="3000" dirty="0"/>
              <a:t> </a:t>
            </a:r>
            <a:r>
              <a:rPr sz="3000" dirty="0" err="1"/>
              <a:t>autonómia</a:t>
            </a:r>
            <a:r>
              <a:rPr sz="3000" dirty="0"/>
              <a:t> </a:t>
            </a:r>
            <a:r>
              <a:rPr sz="3000" dirty="0" err="1"/>
              <a:t>és</a:t>
            </a:r>
            <a:r>
              <a:rPr sz="3000" dirty="0"/>
              <a:t> </a:t>
            </a:r>
            <a:r>
              <a:rPr sz="3000" dirty="0" err="1"/>
              <a:t>stratégiai</a:t>
            </a:r>
            <a:r>
              <a:rPr sz="3000" dirty="0"/>
              <a:t> </a:t>
            </a:r>
            <a:r>
              <a:rPr sz="3000" dirty="0" err="1"/>
              <a:t>megújulás</a:t>
            </a:r>
            <a:r>
              <a:rPr sz="3000" dirty="0"/>
              <a:t> a </a:t>
            </a:r>
            <a:r>
              <a:rPr sz="3000" dirty="0" err="1"/>
              <a:t>középiskolai</a:t>
            </a:r>
            <a:r>
              <a:rPr sz="3000" dirty="0"/>
              <a:t> </a:t>
            </a:r>
            <a:r>
              <a:rPr sz="3000" dirty="0" err="1"/>
              <a:t>szakképzésben</a:t>
            </a:r>
            <a:endParaRPr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425886"/>
            <a:ext cx="4954250" cy="1913466"/>
          </a:xfrm>
        </p:spPr>
        <p:txBody>
          <a:bodyPr>
            <a:normAutofit fontScale="77500" lnSpcReduction="20000"/>
          </a:bodyPr>
          <a:lstStyle/>
          <a:p>
            <a:r>
              <a:rPr sz="3000" dirty="0" err="1"/>
              <a:t>Vezetői</a:t>
            </a:r>
            <a:r>
              <a:rPr sz="3000" dirty="0"/>
              <a:t> </a:t>
            </a:r>
            <a:r>
              <a:rPr sz="3000" dirty="0" err="1"/>
              <a:t>stratégiai</a:t>
            </a:r>
            <a:r>
              <a:rPr sz="3000" dirty="0"/>
              <a:t> </a:t>
            </a:r>
            <a:r>
              <a:rPr sz="3000" dirty="0" err="1"/>
              <a:t>áttekintés</a:t>
            </a:r>
            <a:endParaRPr sz="3000" dirty="0"/>
          </a:p>
          <a:p>
            <a:endParaRPr sz="3000" dirty="0"/>
          </a:p>
          <a:p>
            <a:r>
              <a:rPr sz="3000" dirty="0"/>
              <a:t>A </a:t>
            </a:r>
            <a:r>
              <a:rPr sz="3000" dirty="0" err="1"/>
              <a:t>centralizált</a:t>
            </a:r>
            <a:r>
              <a:rPr sz="3000" dirty="0"/>
              <a:t> </a:t>
            </a:r>
            <a:r>
              <a:rPr sz="3000" dirty="0" err="1"/>
              <a:t>működésből</a:t>
            </a:r>
            <a:r>
              <a:rPr sz="3000" dirty="0"/>
              <a:t> a </a:t>
            </a:r>
            <a:r>
              <a:rPr sz="3000" dirty="0" err="1"/>
              <a:t>felelősségalapú</a:t>
            </a:r>
            <a:r>
              <a:rPr sz="3000" dirty="0"/>
              <a:t>, </a:t>
            </a:r>
            <a:r>
              <a:rPr sz="3000" dirty="0" err="1"/>
              <a:t>rugalmas</a:t>
            </a:r>
            <a:r>
              <a:rPr sz="3000" dirty="0"/>
              <a:t> </a:t>
            </a:r>
            <a:r>
              <a:rPr sz="3000" dirty="0" err="1"/>
              <a:t>intézményi</a:t>
            </a:r>
            <a:r>
              <a:rPr sz="3000" dirty="0"/>
              <a:t> </a:t>
            </a:r>
            <a:r>
              <a:rPr sz="3000" dirty="0" err="1"/>
              <a:t>modell</a:t>
            </a:r>
            <a:r>
              <a:rPr sz="3000" dirty="0"/>
              <a:t> </a:t>
            </a:r>
            <a:r>
              <a:rPr sz="3000" dirty="0" err="1"/>
              <a:t>felé</a:t>
            </a:r>
            <a:endParaRPr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Stratégiai</a:t>
            </a:r>
            <a:r>
              <a:rPr sz="2200" dirty="0"/>
              <a:t> </a:t>
            </a:r>
            <a:r>
              <a:rPr sz="2200" dirty="0" err="1"/>
              <a:t>célmodell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sz="2200" dirty="0" err="1"/>
              <a:t>Országos</a:t>
            </a:r>
            <a:r>
              <a:rPr sz="2200" dirty="0"/>
              <a:t> </a:t>
            </a:r>
            <a:r>
              <a:rPr sz="2200" dirty="0" err="1"/>
              <a:t>szint</a:t>
            </a:r>
            <a:r>
              <a:rPr sz="2200" dirty="0"/>
              <a:t>:</a:t>
            </a:r>
          </a:p>
          <a:p>
            <a:r>
              <a:rPr sz="2200" dirty="0" err="1"/>
              <a:t>stratégia</a:t>
            </a:r>
            <a:r>
              <a:rPr sz="2200" dirty="0"/>
              <a:t>, </a:t>
            </a:r>
            <a:r>
              <a:rPr sz="2200" dirty="0" err="1"/>
              <a:t>minőség</a:t>
            </a:r>
            <a:r>
              <a:rPr sz="2200" dirty="0"/>
              <a:t>, </a:t>
            </a:r>
            <a:r>
              <a:rPr sz="2200" dirty="0" err="1"/>
              <a:t>finanszírozási</a:t>
            </a:r>
            <a:r>
              <a:rPr sz="2200" dirty="0"/>
              <a:t> </a:t>
            </a:r>
            <a:r>
              <a:rPr sz="2200" dirty="0" err="1"/>
              <a:t>keretek</a:t>
            </a:r>
            <a:endParaRPr sz="2200" dirty="0"/>
          </a:p>
          <a:p>
            <a:endParaRPr sz="2200" dirty="0"/>
          </a:p>
          <a:p>
            <a:pPr marL="0" indent="0">
              <a:buNone/>
            </a:pPr>
            <a:r>
              <a:rPr sz="2200" dirty="0" err="1"/>
              <a:t>Régiós</a:t>
            </a:r>
            <a:r>
              <a:rPr sz="2200" dirty="0"/>
              <a:t> </a:t>
            </a:r>
            <a:r>
              <a:rPr sz="2200" dirty="0" err="1"/>
              <a:t>szint</a:t>
            </a:r>
            <a:r>
              <a:rPr sz="2200" dirty="0"/>
              <a:t>:</a:t>
            </a:r>
          </a:p>
          <a:p>
            <a:r>
              <a:rPr sz="2200" dirty="0" err="1"/>
              <a:t>munkaerőpiaci</a:t>
            </a:r>
            <a:r>
              <a:rPr sz="2200" dirty="0"/>
              <a:t> </a:t>
            </a:r>
            <a:r>
              <a:rPr sz="2200" dirty="0" err="1"/>
              <a:t>kapcsolatok</a:t>
            </a:r>
            <a:endParaRPr sz="2200" dirty="0"/>
          </a:p>
          <a:p>
            <a:endParaRPr sz="2200" dirty="0"/>
          </a:p>
          <a:p>
            <a:pPr marL="0" indent="0">
              <a:buNone/>
            </a:pPr>
            <a:r>
              <a:rPr sz="2200" dirty="0" err="1"/>
              <a:t>Iskolai</a:t>
            </a:r>
            <a:r>
              <a:rPr sz="2200" dirty="0"/>
              <a:t> </a:t>
            </a:r>
            <a:r>
              <a:rPr sz="2200" dirty="0" err="1"/>
              <a:t>szint</a:t>
            </a:r>
            <a:r>
              <a:rPr sz="2200" dirty="0"/>
              <a:t>:</a:t>
            </a:r>
          </a:p>
          <a:p>
            <a:r>
              <a:rPr sz="2200" dirty="0" err="1"/>
              <a:t>innováció</a:t>
            </a:r>
            <a:r>
              <a:rPr sz="2200" dirty="0"/>
              <a:t>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szakmai</a:t>
            </a:r>
            <a:r>
              <a:rPr sz="2200" dirty="0"/>
              <a:t> </a:t>
            </a:r>
            <a:r>
              <a:rPr sz="2200" dirty="0" err="1"/>
              <a:t>megvalósítás</a:t>
            </a:r>
            <a:endParaRPr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Záró</a:t>
            </a:r>
            <a:r>
              <a:rPr sz="2200" dirty="0"/>
              <a:t> </a:t>
            </a:r>
            <a:r>
              <a:rPr sz="2200" dirty="0" err="1"/>
              <a:t>üzenet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200" dirty="0"/>
              <a:t>A </a:t>
            </a:r>
            <a:r>
              <a:rPr sz="2200" dirty="0" err="1"/>
              <a:t>versenyképes</a:t>
            </a:r>
            <a:r>
              <a:rPr sz="2200" dirty="0"/>
              <a:t> </a:t>
            </a:r>
            <a:r>
              <a:rPr sz="2200" dirty="0" err="1"/>
              <a:t>szakképzéshez</a:t>
            </a:r>
            <a:r>
              <a:rPr sz="2200" dirty="0"/>
              <a:t> </a:t>
            </a:r>
            <a:r>
              <a:rPr sz="2200" dirty="0" err="1"/>
              <a:t>nem</a:t>
            </a:r>
            <a:r>
              <a:rPr sz="2200" dirty="0"/>
              <a:t> </a:t>
            </a:r>
            <a:r>
              <a:rPr sz="2200" dirty="0" err="1"/>
              <a:t>csak</a:t>
            </a:r>
            <a:r>
              <a:rPr sz="2200" dirty="0"/>
              <a:t> </a:t>
            </a:r>
            <a:r>
              <a:rPr sz="2200" dirty="0" err="1"/>
              <a:t>korszerű</a:t>
            </a:r>
            <a:r>
              <a:rPr sz="2200" dirty="0"/>
              <a:t> </a:t>
            </a:r>
            <a:r>
              <a:rPr sz="2200" dirty="0" err="1"/>
              <a:t>tananyag</a:t>
            </a:r>
            <a:r>
              <a:rPr sz="2200" dirty="0"/>
              <a:t> </a:t>
            </a:r>
            <a:r>
              <a:rPr sz="2200" dirty="0" err="1"/>
              <a:t>kell</a:t>
            </a:r>
            <a:r>
              <a:rPr sz="2200" dirty="0"/>
              <a:t>.</a:t>
            </a:r>
          </a:p>
          <a:p>
            <a:endParaRPr sz="2200" dirty="0"/>
          </a:p>
          <a:p>
            <a:pPr marL="0" indent="0">
              <a:buNone/>
            </a:pPr>
            <a:r>
              <a:rPr sz="2200" dirty="0" err="1"/>
              <a:t>Olyan</a:t>
            </a:r>
            <a:r>
              <a:rPr sz="2200" dirty="0"/>
              <a:t> </a:t>
            </a:r>
            <a:r>
              <a:rPr sz="2200" dirty="0" err="1"/>
              <a:t>intézmények</a:t>
            </a:r>
            <a:r>
              <a:rPr sz="2200" dirty="0"/>
              <a:t> </a:t>
            </a:r>
            <a:r>
              <a:rPr sz="2200" dirty="0" err="1"/>
              <a:t>kellenek</a:t>
            </a:r>
            <a:r>
              <a:rPr sz="2200" dirty="0"/>
              <a:t>, </a:t>
            </a:r>
            <a:r>
              <a:rPr sz="2200" dirty="0" err="1"/>
              <a:t>amelyek</a:t>
            </a:r>
            <a:r>
              <a:rPr sz="2200" dirty="0"/>
              <a:t> </a:t>
            </a:r>
            <a:r>
              <a:rPr sz="2200" dirty="0" err="1"/>
              <a:t>képesek</a:t>
            </a:r>
            <a:r>
              <a:rPr sz="2200" dirty="0"/>
              <a:t> </a:t>
            </a:r>
            <a:r>
              <a:rPr sz="2200" dirty="0" err="1"/>
              <a:t>gyorsan</a:t>
            </a:r>
            <a:r>
              <a:rPr sz="2200" dirty="0"/>
              <a:t> </a:t>
            </a:r>
            <a:r>
              <a:rPr sz="2200" dirty="0" err="1"/>
              <a:t>reagálni</a:t>
            </a:r>
            <a:r>
              <a:rPr sz="2200" dirty="0"/>
              <a:t>, </a:t>
            </a:r>
            <a:r>
              <a:rPr sz="2200" dirty="0" err="1"/>
              <a:t>innoválni</a:t>
            </a:r>
            <a:r>
              <a:rPr sz="2200" dirty="0"/>
              <a:t>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felelősen</a:t>
            </a:r>
            <a:r>
              <a:rPr sz="2200" dirty="0"/>
              <a:t> </a:t>
            </a:r>
            <a:r>
              <a:rPr sz="2200" dirty="0" err="1"/>
              <a:t>dönteni</a:t>
            </a:r>
            <a:r>
              <a:rPr sz="2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Kiinduló</a:t>
            </a:r>
            <a:r>
              <a:rPr sz="2200" dirty="0"/>
              <a:t> </a:t>
            </a:r>
            <a:r>
              <a:rPr sz="2200" dirty="0" err="1"/>
              <a:t>helyzet</a:t>
            </a:r>
            <a:r>
              <a:rPr sz="2200" dirty="0"/>
              <a:t>: a </a:t>
            </a:r>
            <a:r>
              <a:rPr sz="2200" dirty="0" err="1"/>
              <a:t>centralizált</a:t>
            </a:r>
            <a:r>
              <a:rPr sz="2200" dirty="0"/>
              <a:t> </a:t>
            </a:r>
            <a:r>
              <a:rPr sz="2200" dirty="0" err="1"/>
              <a:t>rendszer</a:t>
            </a:r>
            <a:r>
              <a:rPr sz="2200" dirty="0"/>
              <a:t> </a:t>
            </a:r>
            <a:r>
              <a:rPr sz="2200" dirty="0" err="1"/>
              <a:t>kihívásai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 dirty="0" smtClean="0"/>
              <a:t>A </a:t>
            </a:r>
            <a:r>
              <a:rPr sz="2200" dirty="0" err="1"/>
              <a:t>döntések</a:t>
            </a:r>
            <a:r>
              <a:rPr sz="2200" dirty="0"/>
              <a:t> </a:t>
            </a:r>
            <a:r>
              <a:rPr sz="2200" dirty="0" err="1"/>
              <a:t>távol</a:t>
            </a:r>
            <a:r>
              <a:rPr sz="2200" dirty="0"/>
              <a:t> </a:t>
            </a:r>
            <a:r>
              <a:rPr sz="2200" dirty="0" err="1"/>
              <a:t>kerülnek</a:t>
            </a:r>
            <a:r>
              <a:rPr sz="2200" dirty="0"/>
              <a:t> </a:t>
            </a:r>
            <a:r>
              <a:rPr sz="2200" dirty="0" err="1"/>
              <a:t>az</a:t>
            </a:r>
            <a:r>
              <a:rPr sz="2200" dirty="0"/>
              <a:t> </a:t>
            </a:r>
            <a:r>
              <a:rPr sz="2200" dirty="0" err="1"/>
              <a:t>iskolai</a:t>
            </a:r>
            <a:r>
              <a:rPr sz="2200" dirty="0"/>
              <a:t> </a:t>
            </a:r>
            <a:r>
              <a:rPr sz="2200" dirty="0" err="1"/>
              <a:t>valóságtól</a:t>
            </a:r>
            <a:endParaRPr sz="2200" dirty="0"/>
          </a:p>
          <a:p>
            <a:r>
              <a:rPr sz="2200" dirty="0" err="1" smtClean="0"/>
              <a:t>Lassabb</a:t>
            </a:r>
            <a:r>
              <a:rPr sz="2200" dirty="0" smtClean="0"/>
              <a:t> </a:t>
            </a:r>
            <a:r>
              <a:rPr sz="2200" dirty="0" err="1"/>
              <a:t>reagálás</a:t>
            </a:r>
            <a:r>
              <a:rPr sz="2200" dirty="0"/>
              <a:t> a </a:t>
            </a:r>
            <a:r>
              <a:rPr sz="2200" dirty="0" err="1"/>
              <a:t>technológiai</a:t>
            </a:r>
            <a:r>
              <a:rPr sz="2200" dirty="0"/>
              <a:t>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munkaerőpiaci</a:t>
            </a:r>
            <a:r>
              <a:rPr sz="2200" dirty="0"/>
              <a:t> </a:t>
            </a:r>
            <a:r>
              <a:rPr sz="2200" dirty="0" err="1"/>
              <a:t>változásokra</a:t>
            </a:r>
            <a:endParaRPr sz="2200" dirty="0"/>
          </a:p>
          <a:p>
            <a:r>
              <a:rPr sz="2200" dirty="0" err="1" smtClean="0"/>
              <a:t>Korlátozott</a:t>
            </a:r>
            <a:r>
              <a:rPr sz="2200" dirty="0" smtClean="0"/>
              <a:t> </a:t>
            </a:r>
            <a:r>
              <a:rPr sz="2200" dirty="0" err="1"/>
              <a:t>szakmai</a:t>
            </a:r>
            <a:r>
              <a:rPr sz="2200" dirty="0"/>
              <a:t>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pénzügyi</a:t>
            </a:r>
            <a:r>
              <a:rPr sz="2200" dirty="0"/>
              <a:t> </a:t>
            </a:r>
            <a:r>
              <a:rPr sz="2200" dirty="0" err="1"/>
              <a:t>mozgástér</a:t>
            </a:r>
            <a:endParaRPr sz="2200" dirty="0"/>
          </a:p>
          <a:p>
            <a:r>
              <a:rPr sz="2200" dirty="0" err="1" smtClean="0"/>
              <a:t>Az</a:t>
            </a:r>
            <a:r>
              <a:rPr sz="2200" dirty="0" smtClean="0"/>
              <a:t> </a:t>
            </a:r>
            <a:r>
              <a:rPr sz="2200" dirty="0" err="1"/>
              <a:t>innováció</a:t>
            </a:r>
            <a:r>
              <a:rPr sz="2200" dirty="0"/>
              <a:t> </a:t>
            </a:r>
            <a:r>
              <a:rPr sz="2200" dirty="0" err="1"/>
              <a:t>nehezebben</a:t>
            </a:r>
            <a:r>
              <a:rPr sz="2200" dirty="0"/>
              <a:t> </a:t>
            </a:r>
            <a:r>
              <a:rPr sz="2200" dirty="0" err="1"/>
              <a:t>terjed</a:t>
            </a:r>
            <a:endParaRPr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Miért</a:t>
            </a:r>
            <a:r>
              <a:rPr sz="2200" dirty="0"/>
              <a:t> </a:t>
            </a:r>
            <a:r>
              <a:rPr sz="2200" dirty="0" err="1"/>
              <a:t>különösen</a:t>
            </a:r>
            <a:r>
              <a:rPr sz="2200" dirty="0"/>
              <a:t> </a:t>
            </a:r>
            <a:r>
              <a:rPr sz="2200" dirty="0" err="1"/>
              <a:t>fontos</a:t>
            </a:r>
            <a:r>
              <a:rPr sz="2200" dirty="0"/>
              <a:t> </a:t>
            </a:r>
            <a:r>
              <a:rPr sz="2200" dirty="0" err="1"/>
              <a:t>ez</a:t>
            </a:r>
            <a:r>
              <a:rPr sz="2200" dirty="0"/>
              <a:t> </a:t>
            </a:r>
            <a:r>
              <a:rPr sz="2200" dirty="0" err="1"/>
              <a:t>az</a:t>
            </a:r>
            <a:r>
              <a:rPr sz="2200" dirty="0"/>
              <a:t> </a:t>
            </a:r>
            <a:r>
              <a:rPr sz="2200" dirty="0" err="1"/>
              <a:t>informatika</a:t>
            </a:r>
            <a:r>
              <a:rPr sz="2200" dirty="0"/>
              <a:t> </a:t>
            </a:r>
            <a:r>
              <a:rPr sz="2200" dirty="0" err="1"/>
              <a:t>területén</a:t>
            </a:r>
            <a:r>
              <a:rPr sz="22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200" dirty="0" err="1"/>
              <a:t>Az</a:t>
            </a:r>
            <a:r>
              <a:rPr sz="2200" dirty="0"/>
              <a:t> </a:t>
            </a:r>
            <a:r>
              <a:rPr sz="2200" dirty="0" err="1"/>
              <a:t>informatika</a:t>
            </a:r>
            <a:r>
              <a:rPr sz="2200" dirty="0"/>
              <a:t> </a:t>
            </a:r>
            <a:r>
              <a:rPr sz="2200" dirty="0" err="1"/>
              <a:t>gyorsan</a:t>
            </a:r>
            <a:r>
              <a:rPr sz="2200" dirty="0"/>
              <a:t> </a:t>
            </a:r>
            <a:r>
              <a:rPr sz="2200" dirty="0" err="1"/>
              <a:t>változó</a:t>
            </a:r>
            <a:r>
              <a:rPr sz="2200" dirty="0"/>
              <a:t> </a:t>
            </a:r>
            <a:r>
              <a:rPr sz="2200" dirty="0" err="1"/>
              <a:t>szakma</a:t>
            </a:r>
            <a:r>
              <a:rPr sz="2200" dirty="0"/>
              <a:t>.</a:t>
            </a:r>
          </a:p>
          <a:p>
            <a:endParaRPr sz="2200" dirty="0"/>
          </a:p>
          <a:p>
            <a:pPr marL="0" indent="0">
              <a:buNone/>
            </a:pPr>
            <a:r>
              <a:rPr sz="2200" dirty="0"/>
              <a:t>A </a:t>
            </a:r>
            <a:r>
              <a:rPr sz="2200" dirty="0" err="1"/>
              <a:t>képzésnek</a:t>
            </a:r>
            <a:r>
              <a:rPr sz="2200" dirty="0"/>
              <a:t> </a:t>
            </a:r>
            <a:r>
              <a:rPr sz="2200" dirty="0" err="1"/>
              <a:t>gyorsan</a:t>
            </a:r>
            <a:r>
              <a:rPr sz="2200" dirty="0"/>
              <a:t> </a:t>
            </a:r>
            <a:r>
              <a:rPr sz="2200" dirty="0" err="1"/>
              <a:t>kell</a:t>
            </a:r>
            <a:r>
              <a:rPr sz="2200" dirty="0"/>
              <a:t> </a:t>
            </a:r>
            <a:r>
              <a:rPr sz="2200" dirty="0" err="1"/>
              <a:t>reagálnia</a:t>
            </a:r>
            <a:r>
              <a:rPr sz="2200" dirty="0"/>
              <a:t>:</a:t>
            </a:r>
          </a:p>
          <a:p>
            <a:r>
              <a:rPr sz="2200" dirty="0" smtClean="0"/>
              <a:t>MI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automatizáció</a:t>
            </a:r>
            <a:endParaRPr sz="2200" dirty="0"/>
          </a:p>
          <a:p>
            <a:r>
              <a:rPr lang="hu-HU" sz="2200" dirty="0" smtClean="0"/>
              <a:t>K</a:t>
            </a:r>
            <a:r>
              <a:rPr sz="2200" dirty="0" err="1" smtClean="0"/>
              <a:t>iberbiztonság</a:t>
            </a:r>
            <a:endParaRPr sz="2200" dirty="0"/>
          </a:p>
          <a:p>
            <a:r>
              <a:rPr lang="hu-HU" sz="2200" dirty="0" smtClean="0"/>
              <a:t>A</a:t>
            </a:r>
            <a:r>
              <a:rPr sz="2200" dirty="0" err="1" smtClean="0"/>
              <a:t>datvezérelt</a:t>
            </a:r>
            <a:r>
              <a:rPr sz="2200" dirty="0" smtClean="0"/>
              <a:t> </a:t>
            </a:r>
            <a:r>
              <a:rPr sz="2200" dirty="0" err="1"/>
              <a:t>technológiák</a:t>
            </a:r>
            <a:endParaRPr sz="2200" dirty="0"/>
          </a:p>
          <a:p>
            <a:r>
              <a:rPr lang="hu-HU" sz="2200" dirty="0" smtClean="0"/>
              <a:t>Ú</a:t>
            </a:r>
            <a:r>
              <a:rPr sz="2200" dirty="0" smtClean="0"/>
              <a:t>j </a:t>
            </a:r>
            <a:r>
              <a:rPr sz="2200" dirty="0" err="1"/>
              <a:t>szakmai</a:t>
            </a:r>
            <a:r>
              <a:rPr sz="2200" dirty="0"/>
              <a:t> </a:t>
            </a:r>
            <a:r>
              <a:rPr sz="2200" dirty="0" err="1"/>
              <a:t>szerepek</a:t>
            </a:r>
            <a:endParaRPr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Javasolt</a:t>
            </a:r>
            <a:r>
              <a:rPr sz="2200" dirty="0"/>
              <a:t> </a:t>
            </a:r>
            <a:r>
              <a:rPr sz="2200" dirty="0" err="1"/>
              <a:t>irány</a:t>
            </a:r>
            <a:r>
              <a:rPr sz="2200" dirty="0"/>
              <a:t>: </a:t>
            </a:r>
            <a:r>
              <a:rPr sz="2200" dirty="0" err="1"/>
              <a:t>irányított</a:t>
            </a:r>
            <a:r>
              <a:rPr sz="2200" dirty="0"/>
              <a:t> </a:t>
            </a:r>
            <a:r>
              <a:rPr sz="2200" dirty="0" err="1"/>
              <a:t>intézményi</a:t>
            </a:r>
            <a:r>
              <a:rPr sz="2200" dirty="0"/>
              <a:t> </a:t>
            </a:r>
            <a:r>
              <a:rPr sz="2200" dirty="0" err="1"/>
              <a:t>autonómia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sz="2200" dirty="0" err="1"/>
              <a:t>Nem</a:t>
            </a:r>
            <a:r>
              <a:rPr sz="2200" dirty="0"/>
              <a:t> </a:t>
            </a:r>
            <a:r>
              <a:rPr sz="2200" dirty="0" err="1"/>
              <a:t>teljes</a:t>
            </a:r>
            <a:r>
              <a:rPr sz="2200" dirty="0"/>
              <a:t> </a:t>
            </a:r>
            <a:r>
              <a:rPr sz="2200" dirty="0" err="1"/>
              <a:t>decentralizáció</a:t>
            </a:r>
            <a:r>
              <a:rPr sz="2200" dirty="0"/>
              <a:t>, </a:t>
            </a:r>
            <a:r>
              <a:rPr sz="2200" dirty="0" err="1"/>
              <a:t>hanem</a:t>
            </a:r>
            <a:r>
              <a:rPr sz="2200" dirty="0"/>
              <a:t> </a:t>
            </a:r>
            <a:r>
              <a:rPr sz="2200" dirty="0" err="1"/>
              <a:t>új</a:t>
            </a:r>
            <a:r>
              <a:rPr sz="2200" dirty="0"/>
              <a:t> </a:t>
            </a:r>
            <a:r>
              <a:rPr sz="2200" dirty="0" err="1"/>
              <a:t>egyensúly</a:t>
            </a:r>
            <a:r>
              <a:rPr sz="2200" dirty="0"/>
              <a:t>:</a:t>
            </a:r>
          </a:p>
          <a:p>
            <a:endParaRPr sz="2200" dirty="0"/>
          </a:p>
          <a:p>
            <a:pPr marL="0" indent="0">
              <a:buNone/>
            </a:pPr>
            <a:r>
              <a:rPr sz="2200" dirty="0" err="1"/>
              <a:t>Központ</a:t>
            </a:r>
            <a:r>
              <a:rPr sz="2200" dirty="0"/>
              <a:t>:</a:t>
            </a:r>
          </a:p>
          <a:p>
            <a:r>
              <a:rPr sz="2200" dirty="0" err="1" smtClean="0"/>
              <a:t>célok</a:t>
            </a:r>
            <a:endParaRPr sz="2200" dirty="0"/>
          </a:p>
          <a:p>
            <a:r>
              <a:rPr sz="2200" dirty="0" err="1" smtClean="0"/>
              <a:t>minőségi</a:t>
            </a:r>
            <a:r>
              <a:rPr sz="2200" dirty="0" smtClean="0"/>
              <a:t> </a:t>
            </a:r>
            <a:r>
              <a:rPr sz="2200" dirty="0" err="1"/>
              <a:t>elvárások</a:t>
            </a:r>
            <a:endParaRPr sz="2200" dirty="0"/>
          </a:p>
          <a:p>
            <a:r>
              <a:rPr sz="2200" dirty="0" err="1" smtClean="0"/>
              <a:t>keretek</a:t>
            </a:r>
            <a:endParaRPr sz="2200" dirty="0"/>
          </a:p>
          <a:p>
            <a:endParaRPr sz="2200" dirty="0"/>
          </a:p>
          <a:p>
            <a:pPr marL="0" indent="0">
              <a:buNone/>
            </a:pPr>
            <a:r>
              <a:rPr sz="2200" dirty="0" err="1"/>
              <a:t>Iskola</a:t>
            </a:r>
            <a:r>
              <a:rPr sz="2200" dirty="0"/>
              <a:t>:</a:t>
            </a:r>
          </a:p>
          <a:p>
            <a:r>
              <a:rPr sz="2200" dirty="0" err="1" smtClean="0"/>
              <a:t>szakmai</a:t>
            </a:r>
            <a:r>
              <a:rPr sz="2200" dirty="0" smtClean="0"/>
              <a:t> </a:t>
            </a:r>
            <a:r>
              <a:rPr sz="2200" dirty="0" err="1"/>
              <a:t>döntések</a:t>
            </a:r>
            <a:endParaRPr sz="2200" dirty="0"/>
          </a:p>
          <a:p>
            <a:r>
              <a:rPr sz="2200" dirty="0" smtClean="0"/>
              <a:t> </a:t>
            </a:r>
            <a:r>
              <a:rPr sz="2200" dirty="0" err="1"/>
              <a:t>módszerek</a:t>
            </a:r>
            <a:endParaRPr sz="2200" dirty="0"/>
          </a:p>
          <a:p>
            <a:r>
              <a:rPr sz="2200" dirty="0" err="1" smtClean="0"/>
              <a:t>helyi</a:t>
            </a:r>
            <a:r>
              <a:rPr sz="2200" dirty="0" smtClean="0"/>
              <a:t> </a:t>
            </a:r>
            <a:r>
              <a:rPr sz="2200" dirty="0" err="1"/>
              <a:t>együttműködések</a:t>
            </a:r>
            <a:endParaRPr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Szakmai</a:t>
            </a:r>
            <a:r>
              <a:rPr sz="2200" dirty="0"/>
              <a:t> </a:t>
            </a:r>
            <a:r>
              <a:rPr sz="2200" dirty="0" err="1"/>
              <a:t>autonómia</a:t>
            </a:r>
            <a:r>
              <a:rPr sz="2200" dirty="0"/>
              <a:t> </a:t>
            </a:r>
            <a:r>
              <a:rPr sz="2200" dirty="0" err="1"/>
              <a:t>visszaépítése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200" dirty="0" err="1"/>
              <a:t>Az</a:t>
            </a:r>
            <a:r>
              <a:rPr sz="2200" dirty="0"/>
              <a:t> </a:t>
            </a:r>
            <a:r>
              <a:rPr sz="2200" dirty="0" err="1"/>
              <a:t>iskolák</a:t>
            </a:r>
            <a:r>
              <a:rPr sz="2200" dirty="0"/>
              <a:t> </a:t>
            </a:r>
            <a:r>
              <a:rPr sz="2200" dirty="0" err="1"/>
              <a:t>dönthessenek</a:t>
            </a:r>
            <a:r>
              <a:rPr sz="2200" dirty="0"/>
              <a:t>:</a:t>
            </a:r>
          </a:p>
          <a:p>
            <a:r>
              <a:rPr sz="2200" dirty="0" err="1" smtClean="0"/>
              <a:t>képzési</a:t>
            </a:r>
            <a:r>
              <a:rPr sz="2200" dirty="0" smtClean="0"/>
              <a:t> </a:t>
            </a:r>
            <a:r>
              <a:rPr sz="2200" dirty="0" err="1"/>
              <a:t>specializációkról</a:t>
            </a:r>
            <a:endParaRPr sz="2200" dirty="0"/>
          </a:p>
          <a:p>
            <a:r>
              <a:rPr sz="2200" dirty="0" err="1" smtClean="0"/>
              <a:t>technológiai</a:t>
            </a:r>
            <a:r>
              <a:rPr sz="2200" dirty="0" smtClean="0"/>
              <a:t> </a:t>
            </a:r>
            <a:r>
              <a:rPr sz="2200" dirty="0" err="1"/>
              <a:t>fókuszokról</a:t>
            </a:r>
            <a:endParaRPr sz="2200" dirty="0"/>
          </a:p>
          <a:p>
            <a:r>
              <a:rPr sz="2200" dirty="0" err="1" smtClean="0"/>
              <a:t>vállalati</a:t>
            </a:r>
            <a:r>
              <a:rPr sz="2200" dirty="0" smtClean="0"/>
              <a:t> </a:t>
            </a:r>
            <a:r>
              <a:rPr sz="2200" dirty="0" err="1"/>
              <a:t>partnerségekről</a:t>
            </a:r>
            <a:endParaRPr sz="2200" dirty="0"/>
          </a:p>
          <a:p>
            <a:r>
              <a:rPr sz="2200" dirty="0" err="1" smtClean="0"/>
              <a:t>innovációs</a:t>
            </a:r>
            <a:r>
              <a:rPr sz="2200" dirty="0" smtClean="0"/>
              <a:t> </a:t>
            </a:r>
            <a:r>
              <a:rPr sz="2200" dirty="0" err="1"/>
              <a:t>programokról</a:t>
            </a:r>
            <a:endParaRPr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Finanszírozási</a:t>
            </a:r>
            <a:r>
              <a:rPr sz="2200" dirty="0"/>
              <a:t> </a:t>
            </a:r>
            <a:r>
              <a:rPr sz="2200" dirty="0" err="1"/>
              <a:t>modell</a:t>
            </a:r>
            <a:r>
              <a:rPr sz="2200" dirty="0"/>
              <a:t> </a:t>
            </a:r>
            <a:r>
              <a:rPr sz="2200" dirty="0" err="1"/>
              <a:t>átalakítása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200" dirty="0" err="1"/>
              <a:t>Szükséges</a:t>
            </a:r>
            <a:r>
              <a:rPr sz="2200" dirty="0"/>
              <a:t>:</a:t>
            </a:r>
          </a:p>
          <a:p>
            <a:r>
              <a:rPr sz="2200" dirty="0" err="1" smtClean="0"/>
              <a:t>alapfinanszírozás</a:t>
            </a:r>
            <a:r>
              <a:rPr sz="2200" dirty="0" smtClean="0"/>
              <a:t> </a:t>
            </a:r>
            <a:r>
              <a:rPr sz="2200" dirty="0" err="1"/>
              <a:t>biztonsága</a:t>
            </a:r>
            <a:endParaRPr sz="2200" dirty="0"/>
          </a:p>
          <a:p>
            <a:r>
              <a:rPr sz="2200" dirty="0" err="1" smtClean="0"/>
              <a:t>fejlesztési</a:t>
            </a:r>
            <a:r>
              <a:rPr sz="2200" dirty="0" smtClean="0"/>
              <a:t>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innovációs</a:t>
            </a:r>
            <a:r>
              <a:rPr sz="2200" dirty="0"/>
              <a:t> </a:t>
            </a:r>
            <a:r>
              <a:rPr sz="2200" dirty="0" err="1"/>
              <a:t>keretek</a:t>
            </a:r>
            <a:endParaRPr sz="2200" dirty="0"/>
          </a:p>
          <a:p>
            <a:r>
              <a:rPr sz="2200" dirty="0" err="1" smtClean="0"/>
              <a:t>eredményességet</a:t>
            </a:r>
            <a:r>
              <a:rPr sz="2200" dirty="0" smtClean="0"/>
              <a:t> </a:t>
            </a:r>
            <a:r>
              <a:rPr sz="2200" dirty="0" err="1"/>
              <a:t>támogató</a:t>
            </a:r>
            <a:r>
              <a:rPr sz="2200" dirty="0"/>
              <a:t> </a:t>
            </a:r>
            <a:r>
              <a:rPr sz="2200" dirty="0" err="1"/>
              <a:t>források</a:t>
            </a:r>
            <a:endParaRPr sz="2200" dirty="0"/>
          </a:p>
          <a:p>
            <a:endParaRPr sz="2200" dirty="0"/>
          </a:p>
          <a:p>
            <a:pPr marL="0" indent="0">
              <a:buNone/>
            </a:pPr>
            <a:r>
              <a:rPr sz="2200" dirty="0"/>
              <a:t>A </a:t>
            </a:r>
            <a:r>
              <a:rPr sz="2200" dirty="0" err="1"/>
              <a:t>minőség</a:t>
            </a:r>
            <a:r>
              <a:rPr sz="2200" dirty="0"/>
              <a:t>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fejlődés</a:t>
            </a:r>
            <a:r>
              <a:rPr sz="2200" dirty="0"/>
              <a:t> is </a:t>
            </a:r>
            <a:r>
              <a:rPr sz="2200" dirty="0" err="1"/>
              <a:t>jelenjen</a:t>
            </a:r>
            <a:r>
              <a:rPr sz="2200" dirty="0"/>
              <a:t> meg </a:t>
            </a:r>
            <a:r>
              <a:rPr sz="2200" dirty="0" smtClean="0"/>
              <a:t>a </a:t>
            </a:r>
            <a:r>
              <a:rPr sz="2200" dirty="0" err="1" smtClean="0"/>
              <a:t>finanszírozásban</a:t>
            </a:r>
            <a:r>
              <a:rPr sz="2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Iskolai</a:t>
            </a:r>
            <a:r>
              <a:rPr sz="2200" dirty="0"/>
              <a:t> </a:t>
            </a:r>
            <a:r>
              <a:rPr sz="2200" dirty="0" err="1"/>
              <a:t>stratégiai</a:t>
            </a:r>
            <a:r>
              <a:rPr sz="2200" dirty="0"/>
              <a:t> </a:t>
            </a:r>
            <a:r>
              <a:rPr sz="2200" dirty="0" err="1"/>
              <a:t>partnerségi</a:t>
            </a:r>
            <a:r>
              <a:rPr sz="2200" dirty="0"/>
              <a:t> </a:t>
            </a:r>
            <a:r>
              <a:rPr sz="2200" dirty="0" err="1"/>
              <a:t>modell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200" dirty="0" err="1"/>
              <a:t>Az</a:t>
            </a:r>
            <a:r>
              <a:rPr sz="2200" dirty="0"/>
              <a:t> </a:t>
            </a:r>
            <a:r>
              <a:rPr sz="2200" dirty="0" err="1"/>
              <a:t>iskola</a:t>
            </a:r>
            <a:r>
              <a:rPr sz="2200" dirty="0"/>
              <a:t> </a:t>
            </a:r>
            <a:r>
              <a:rPr sz="2200" dirty="0" err="1"/>
              <a:t>körüli</a:t>
            </a:r>
            <a:r>
              <a:rPr sz="2200" dirty="0"/>
              <a:t> </a:t>
            </a:r>
            <a:r>
              <a:rPr sz="2200" dirty="0" err="1"/>
              <a:t>döntési</a:t>
            </a:r>
            <a:r>
              <a:rPr sz="2200" dirty="0"/>
              <a:t> </a:t>
            </a:r>
            <a:r>
              <a:rPr sz="2200" dirty="0" err="1"/>
              <a:t>közösség</a:t>
            </a:r>
            <a:r>
              <a:rPr sz="2200" dirty="0"/>
              <a:t>:</a:t>
            </a:r>
          </a:p>
          <a:p>
            <a:endParaRPr sz="2200" dirty="0"/>
          </a:p>
          <a:p>
            <a:r>
              <a:rPr sz="2200" dirty="0" err="1" smtClean="0"/>
              <a:t>intézményvezetés</a:t>
            </a:r>
            <a:endParaRPr sz="2200" dirty="0"/>
          </a:p>
          <a:p>
            <a:r>
              <a:rPr sz="2200" dirty="0" err="1" smtClean="0"/>
              <a:t>pedagógusok</a:t>
            </a:r>
            <a:endParaRPr sz="2200" dirty="0"/>
          </a:p>
          <a:p>
            <a:r>
              <a:rPr sz="2200" dirty="0" err="1" smtClean="0"/>
              <a:t>vállalatok</a:t>
            </a:r>
            <a:endParaRPr sz="2200" dirty="0"/>
          </a:p>
          <a:p>
            <a:r>
              <a:rPr sz="2200" dirty="0" err="1" smtClean="0"/>
              <a:t>felsőoktatás</a:t>
            </a:r>
            <a:endParaRPr sz="2200" dirty="0"/>
          </a:p>
          <a:p>
            <a:r>
              <a:rPr sz="2200" dirty="0" err="1" smtClean="0"/>
              <a:t>helyi</a:t>
            </a:r>
            <a:r>
              <a:rPr sz="2200" dirty="0" smtClean="0"/>
              <a:t> </a:t>
            </a:r>
            <a:r>
              <a:rPr sz="2200" dirty="0" err="1"/>
              <a:t>gazdasági</a:t>
            </a:r>
            <a:r>
              <a:rPr sz="2200" dirty="0"/>
              <a:t> </a:t>
            </a:r>
            <a:r>
              <a:rPr sz="2200" dirty="0" err="1"/>
              <a:t>szereplők</a:t>
            </a:r>
            <a:endParaRPr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 err="1"/>
              <a:t>Vezetői</a:t>
            </a:r>
            <a:r>
              <a:rPr sz="2200" dirty="0"/>
              <a:t> </a:t>
            </a:r>
            <a:r>
              <a:rPr sz="2200" dirty="0" err="1"/>
              <a:t>szerep</a:t>
            </a:r>
            <a:r>
              <a:rPr sz="2200" dirty="0"/>
              <a:t> </a:t>
            </a:r>
            <a:r>
              <a:rPr sz="2200" dirty="0" err="1"/>
              <a:t>újragondolása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sz="2200" dirty="0" err="1"/>
              <a:t>Az</a:t>
            </a:r>
            <a:r>
              <a:rPr sz="2200" dirty="0"/>
              <a:t> </a:t>
            </a:r>
            <a:r>
              <a:rPr sz="2200" dirty="0" err="1"/>
              <a:t>intézményvezető</a:t>
            </a:r>
            <a:r>
              <a:rPr sz="2200" dirty="0"/>
              <a:t> </a:t>
            </a:r>
            <a:r>
              <a:rPr sz="2200" dirty="0" err="1"/>
              <a:t>szerepe</a:t>
            </a:r>
            <a:r>
              <a:rPr sz="2200" dirty="0"/>
              <a:t>:</a:t>
            </a:r>
          </a:p>
          <a:p>
            <a:endParaRPr sz="2200" dirty="0"/>
          </a:p>
          <a:p>
            <a:r>
              <a:rPr sz="2200" dirty="0" err="1"/>
              <a:t>Adminisztratív</a:t>
            </a:r>
            <a:r>
              <a:rPr sz="2200" dirty="0"/>
              <a:t> </a:t>
            </a:r>
            <a:r>
              <a:rPr sz="2200" dirty="0" err="1"/>
              <a:t>működtetés</a:t>
            </a:r>
            <a:r>
              <a:rPr sz="2200" dirty="0"/>
              <a:t> </a:t>
            </a:r>
            <a:r>
              <a:rPr sz="2200" dirty="0" err="1"/>
              <a:t>helyett</a:t>
            </a:r>
            <a:endParaRPr sz="2200" dirty="0"/>
          </a:p>
          <a:p>
            <a:pPr marL="0" indent="0">
              <a:buNone/>
            </a:pPr>
            <a:r>
              <a:rPr sz="2200" dirty="0"/>
              <a:t>→ </a:t>
            </a:r>
            <a:r>
              <a:rPr sz="2200" dirty="0" err="1"/>
              <a:t>stratégiai</a:t>
            </a:r>
            <a:r>
              <a:rPr sz="2200" dirty="0"/>
              <a:t> </a:t>
            </a:r>
            <a:r>
              <a:rPr sz="2200" dirty="0" err="1"/>
              <a:t>intézményfejlesztés</a:t>
            </a:r>
            <a:endParaRPr sz="2200" dirty="0"/>
          </a:p>
          <a:p>
            <a:endParaRPr sz="2200" dirty="0"/>
          </a:p>
          <a:p>
            <a:pPr marL="0" indent="0">
              <a:buNone/>
            </a:pPr>
            <a:r>
              <a:rPr sz="2200" dirty="0" err="1"/>
              <a:t>Ehhez</a:t>
            </a:r>
            <a:r>
              <a:rPr sz="2200" dirty="0"/>
              <a:t> </a:t>
            </a:r>
            <a:r>
              <a:rPr sz="2200" dirty="0" err="1"/>
              <a:t>szükséges</a:t>
            </a:r>
            <a:r>
              <a:rPr sz="2200" dirty="0"/>
              <a:t>:</a:t>
            </a:r>
          </a:p>
          <a:p>
            <a:r>
              <a:rPr sz="2200" dirty="0" err="1" smtClean="0"/>
              <a:t>döntési</a:t>
            </a:r>
            <a:r>
              <a:rPr sz="2200" dirty="0" smtClean="0"/>
              <a:t> </a:t>
            </a:r>
            <a:r>
              <a:rPr sz="2200" dirty="0" err="1"/>
              <a:t>jogkör</a:t>
            </a:r>
            <a:endParaRPr sz="2200" dirty="0"/>
          </a:p>
          <a:p>
            <a:r>
              <a:rPr sz="2200" dirty="0" err="1" smtClean="0"/>
              <a:t>vezetői</a:t>
            </a:r>
            <a:r>
              <a:rPr sz="2200" dirty="0" smtClean="0"/>
              <a:t> </a:t>
            </a:r>
            <a:r>
              <a:rPr sz="2200" dirty="0" err="1"/>
              <a:t>kompetenciák</a:t>
            </a:r>
            <a:endParaRPr sz="2200" dirty="0"/>
          </a:p>
          <a:p>
            <a:r>
              <a:rPr sz="2200" dirty="0" err="1" smtClean="0"/>
              <a:t>felelősségalapú</a:t>
            </a:r>
            <a:r>
              <a:rPr sz="2200" dirty="0" smtClean="0"/>
              <a:t> </a:t>
            </a:r>
            <a:r>
              <a:rPr sz="2200" dirty="0" err="1"/>
              <a:t>működés</a:t>
            </a:r>
            <a:endParaRPr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200" dirty="0"/>
              <a:t>A </a:t>
            </a:r>
            <a:r>
              <a:rPr sz="2200" dirty="0" err="1"/>
              <a:t>központ</a:t>
            </a:r>
            <a:r>
              <a:rPr sz="2200" dirty="0"/>
              <a:t> </a:t>
            </a:r>
            <a:r>
              <a:rPr sz="2200" dirty="0" err="1"/>
              <a:t>szerepének</a:t>
            </a:r>
            <a:r>
              <a:rPr sz="2200" dirty="0"/>
              <a:t> </a:t>
            </a:r>
            <a:r>
              <a:rPr sz="2200" dirty="0" err="1"/>
              <a:t>átalakítása</a:t>
            </a:r>
            <a:endParaRPr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200" dirty="0" err="1"/>
              <a:t>Régi</a:t>
            </a:r>
            <a:r>
              <a:rPr sz="2200" dirty="0"/>
              <a:t> </a:t>
            </a:r>
            <a:r>
              <a:rPr sz="2200" dirty="0" err="1"/>
              <a:t>modell</a:t>
            </a:r>
            <a:r>
              <a:rPr sz="2200" dirty="0"/>
              <a:t>:</a:t>
            </a:r>
          </a:p>
          <a:p>
            <a:r>
              <a:rPr sz="2200" dirty="0"/>
              <a:t>'</a:t>
            </a:r>
            <a:r>
              <a:rPr sz="2200" dirty="0" err="1"/>
              <a:t>előírni</a:t>
            </a:r>
            <a:r>
              <a:rPr sz="2200" dirty="0"/>
              <a:t>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ellenőrizni</a:t>
            </a:r>
            <a:r>
              <a:rPr sz="2200" dirty="0"/>
              <a:t>'</a:t>
            </a:r>
          </a:p>
          <a:p>
            <a:endParaRPr sz="2200" dirty="0"/>
          </a:p>
          <a:p>
            <a:pPr marL="0" indent="0">
              <a:buNone/>
            </a:pPr>
            <a:r>
              <a:rPr sz="2200" dirty="0" err="1"/>
              <a:t>Új</a:t>
            </a:r>
            <a:r>
              <a:rPr sz="2200" dirty="0"/>
              <a:t> </a:t>
            </a:r>
            <a:r>
              <a:rPr sz="2200" dirty="0" err="1"/>
              <a:t>modell</a:t>
            </a:r>
            <a:r>
              <a:rPr sz="2200" dirty="0"/>
              <a:t>:</a:t>
            </a:r>
          </a:p>
          <a:p>
            <a:r>
              <a:rPr sz="2200" dirty="0"/>
              <a:t>'</a:t>
            </a:r>
            <a:r>
              <a:rPr sz="2200" dirty="0" err="1"/>
              <a:t>irányt</a:t>
            </a:r>
            <a:r>
              <a:rPr sz="2200" dirty="0"/>
              <a:t> </a:t>
            </a:r>
            <a:r>
              <a:rPr sz="2200" dirty="0" err="1"/>
              <a:t>adni</a:t>
            </a:r>
            <a:r>
              <a:rPr sz="2200" dirty="0"/>
              <a:t>, </a:t>
            </a:r>
            <a:r>
              <a:rPr sz="2200" dirty="0" err="1"/>
              <a:t>támogatni</a:t>
            </a:r>
            <a:r>
              <a:rPr sz="2200" dirty="0"/>
              <a:t> </a:t>
            </a:r>
            <a:r>
              <a:rPr sz="2200" dirty="0" err="1"/>
              <a:t>és</a:t>
            </a:r>
            <a:r>
              <a:rPr sz="2200" dirty="0"/>
              <a:t> </a:t>
            </a:r>
            <a:r>
              <a:rPr sz="2200" dirty="0" err="1"/>
              <a:t>mérni</a:t>
            </a:r>
            <a:r>
              <a:rPr sz="2200" dirty="0"/>
              <a:t>'</a:t>
            </a:r>
          </a:p>
          <a:p>
            <a:endParaRPr sz="2200" dirty="0"/>
          </a:p>
          <a:p>
            <a:pPr marL="0" indent="0">
              <a:buNone/>
            </a:pPr>
            <a:r>
              <a:rPr sz="2200" dirty="0"/>
              <a:t>A </a:t>
            </a:r>
            <a:r>
              <a:rPr sz="2200" dirty="0" err="1"/>
              <a:t>központ</a:t>
            </a:r>
            <a:r>
              <a:rPr sz="2200" dirty="0"/>
              <a:t> </a:t>
            </a:r>
            <a:r>
              <a:rPr sz="2200" dirty="0" err="1"/>
              <a:t>biztosítsa</a:t>
            </a:r>
            <a:r>
              <a:rPr sz="2200" dirty="0"/>
              <a:t> a </a:t>
            </a:r>
            <a:r>
              <a:rPr sz="2200" dirty="0" err="1"/>
              <a:t>kereteket</a:t>
            </a:r>
            <a:r>
              <a:rPr sz="2200" dirty="0"/>
              <a:t>, </a:t>
            </a:r>
            <a:r>
              <a:rPr sz="2200" dirty="0" err="1"/>
              <a:t>az</a:t>
            </a:r>
            <a:r>
              <a:rPr sz="2200" dirty="0"/>
              <a:t> </a:t>
            </a:r>
            <a:r>
              <a:rPr sz="2200" dirty="0" err="1"/>
              <a:t>iskola</a:t>
            </a:r>
            <a:r>
              <a:rPr sz="2200" dirty="0"/>
              <a:t> </a:t>
            </a:r>
            <a:r>
              <a:rPr sz="2200" dirty="0" err="1"/>
              <a:t>pedig</a:t>
            </a:r>
            <a:r>
              <a:rPr sz="2200" dirty="0"/>
              <a:t> </a:t>
            </a:r>
            <a:r>
              <a:rPr sz="2200" dirty="0" err="1"/>
              <a:t>az</a:t>
            </a:r>
            <a:r>
              <a:rPr sz="2200" dirty="0"/>
              <a:t> </a:t>
            </a:r>
            <a:r>
              <a:rPr sz="2200" dirty="0" err="1"/>
              <a:t>alkalmazást</a:t>
            </a:r>
            <a:r>
              <a:rPr sz="2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Szelet">
  <a:themeElements>
    <a:clrScheme name="Szele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zele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ele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</TotalTime>
  <Words>270</Words>
  <Application>Microsoft Office PowerPoint</Application>
  <PresentationFormat>Diavetítés a képernyőre (4:3 oldalarány)</PresentationFormat>
  <Paragraphs>81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Szelet</vt:lpstr>
      <vt:lpstr>Szakmai autonómia és stratégiai megújulás a középiskolai szakképzésben</vt:lpstr>
      <vt:lpstr>Kiinduló helyzet: a centralizált rendszer kihívásai</vt:lpstr>
      <vt:lpstr>Miért különösen fontos ez az informatika területén?</vt:lpstr>
      <vt:lpstr>Javasolt irány: irányított intézményi autonómia</vt:lpstr>
      <vt:lpstr>Szakmai autonómia visszaépítése</vt:lpstr>
      <vt:lpstr>Finanszírozási modell átalakítása</vt:lpstr>
      <vt:lpstr>Iskolai stratégiai partnerségi modell</vt:lpstr>
      <vt:lpstr>Vezetői szerep újragondolása</vt:lpstr>
      <vt:lpstr>A központ szerepének átalakítása</vt:lpstr>
      <vt:lpstr>Stratégiai célmodell</vt:lpstr>
      <vt:lpstr>Záró üzenet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Szakmai autonómia és stratégiai megújulás a középiskolai szakképzésben</dc:title>
  <dc:subject/>
  <dc:creator/>
  <cp:keywords/>
  <dc:description>generated using python-pptx</dc:description>
  <cp:lastModifiedBy>Menyhárt Erika</cp:lastModifiedBy>
  <cp:revision>3</cp:revision>
  <dcterms:created xsi:type="dcterms:W3CDTF">2013-01-27T09:14:16Z</dcterms:created>
  <dcterms:modified xsi:type="dcterms:W3CDTF">2026-06-28T12:11:15Z</dcterms:modified>
  <cp:category/>
</cp:coreProperties>
</file>