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71" r:id="rId3"/>
    <p:sldId id="275" r:id="rId4"/>
    <p:sldId id="274" r:id="rId5"/>
    <p:sldId id="279" r:id="rId6"/>
    <p:sldId id="280" r:id="rId7"/>
    <p:sldId id="281" r:id="rId8"/>
    <p:sldId id="282" r:id="rId9"/>
    <p:sldId id="287" r:id="rId10"/>
    <p:sldId id="278" r:id="rId11"/>
    <p:sldId id="276" r:id="rId12"/>
    <p:sldId id="289" r:id="rId13"/>
    <p:sldId id="288" r:id="rId14"/>
    <p:sldId id="277" r:id="rId15"/>
    <p:sldId id="290" r:id="rId16"/>
    <p:sldId id="291" r:id="rId17"/>
    <p:sldId id="261" r:id="rId18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D7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12F838D-ED00-41FC-BA1A-40B51C61AFD3}" v="44" dt="2026-07-12T16:29:34.4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6" y="5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zalayné Tahy Zsuzsanna" userId="3510526c-43f7-4745-af64-57554b03eb46" providerId="ADAL" clId="{FF72CB46-CF08-4533-9A9D-755C1F2BAFA0}"/>
    <pc:docChg chg="undo custSel mod modSld">
      <pc:chgData name="Szalayné Tahy Zsuzsanna" userId="3510526c-43f7-4745-af64-57554b03eb46" providerId="ADAL" clId="{FF72CB46-CF08-4533-9A9D-755C1F2BAFA0}" dt="2026-07-12T16:34:30.855" v="129" actId="20577"/>
      <pc:docMkLst>
        <pc:docMk/>
      </pc:docMkLst>
      <pc:sldChg chg="modSp mod">
        <pc:chgData name="Szalayné Tahy Zsuzsanna" userId="3510526c-43f7-4745-af64-57554b03eb46" providerId="ADAL" clId="{FF72CB46-CF08-4533-9A9D-755C1F2BAFA0}" dt="2026-07-12T16:23:45.525" v="1" actId="790"/>
        <pc:sldMkLst>
          <pc:docMk/>
          <pc:sldMk cId="3833655363" sldId="280"/>
        </pc:sldMkLst>
        <pc:graphicFrameChg chg="modGraphic">
          <ac:chgData name="Szalayné Tahy Zsuzsanna" userId="3510526c-43f7-4745-af64-57554b03eb46" providerId="ADAL" clId="{FF72CB46-CF08-4533-9A9D-755C1F2BAFA0}" dt="2026-07-12T16:23:45.525" v="1" actId="790"/>
          <ac:graphicFrameMkLst>
            <pc:docMk/>
            <pc:sldMk cId="3833655363" sldId="280"/>
            <ac:graphicFrameMk id="12" creationId="{CADC26B1-0A57-C266-1476-0792773FBA25}"/>
          </ac:graphicFrameMkLst>
        </pc:graphicFrameChg>
      </pc:sldChg>
      <pc:sldChg chg="modSp mod">
        <pc:chgData name="Szalayné Tahy Zsuzsanna" userId="3510526c-43f7-4745-af64-57554b03eb46" providerId="ADAL" clId="{FF72CB46-CF08-4533-9A9D-755C1F2BAFA0}" dt="2026-07-12T16:30:09.932" v="116" actId="790"/>
        <pc:sldMkLst>
          <pc:docMk/>
          <pc:sldMk cId="509639929" sldId="281"/>
        </pc:sldMkLst>
        <pc:graphicFrameChg chg="mod modGraphic">
          <ac:chgData name="Szalayné Tahy Zsuzsanna" userId="3510526c-43f7-4745-af64-57554b03eb46" providerId="ADAL" clId="{FF72CB46-CF08-4533-9A9D-755C1F2BAFA0}" dt="2026-07-12T16:30:09.932" v="116" actId="790"/>
          <ac:graphicFrameMkLst>
            <pc:docMk/>
            <pc:sldMk cId="509639929" sldId="281"/>
            <ac:graphicFrameMk id="8" creationId="{D3CB6922-9C2A-C7E2-82F8-B15BF18964F7}"/>
          </ac:graphicFrameMkLst>
        </pc:graphicFrameChg>
      </pc:sldChg>
      <pc:sldChg chg="modSp mod">
        <pc:chgData name="Szalayné Tahy Zsuzsanna" userId="3510526c-43f7-4745-af64-57554b03eb46" providerId="ADAL" clId="{FF72CB46-CF08-4533-9A9D-755C1F2BAFA0}" dt="2026-07-12T16:33:11.418" v="128" actId="790"/>
        <pc:sldMkLst>
          <pc:docMk/>
          <pc:sldMk cId="1785269566" sldId="287"/>
        </pc:sldMkLst>
        <pc:graphicFrameChg chg="modGraphic">
          <ac:chgData name="Szalayné Tahy Zsuzsanna" userId="3510526c-43f7-4745-af64-57554b03eb46" providerId="ADAL" clId="{FF72CB46-CF08-4533-9A9D-755C1F2BAFA0}" dt="2026-07-12T16:33:11.418" v="128" actId="790"/>
          <ac:graphicFrameMkLst>
            <pc:docMk/>
            <pc:sldMk cId="1785269566" sldId="287"/>
            <ac:graphicFrameMk id="6" creationId="{F2C55191-2DDC-E250-CBC8-7C6A70C869AB}"/>
          </ac:graphicFrameMkLst>
        </pc:graphicFrameChg>
      </pc:sldChg>
      <pc:sldChg chg="modSp mod">
        <pc:chgData name="Szalayné Tahy Zsuzsanna" userId="3510526c-43f7-4745-af64-57554b03eb46" providerId="ADAL" clId="{FF72CB46-CF08-4533-9A9D-755C1F2BAFA0}" dt="2026-07-12T16:34:30.855" v="129" actId="20577"/>
        <pc:sldMkLst>
          <pc:docMk/>
          <pc:sldMk cId="1969713535" sldId="290"/>
        </pc:sldMkLst>
        <pc:spChg chg="mod">
          <ac:chgData name="Szalayné Tahy Zsuzsanna" userId="3510526c-43f7-4745-af64-57554b03eb46" providerId="ADAL" clId="{FF72CB46-CF08-4533-9A9D-755C1F2BAFA0}" dt="2026-07-12T16:34:30.855" v="129" actId="20577"/>
          <ac:spMkLst>
            <pc:docMk/>
            <pc:sldMk cId="1969713535" sldId="290"/>
            <ac:spMk id="7" creationId="{0EF43C79-8F5D-94B6-72F5-7477A4EACD1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901C-D33B-4565-A7E4-5DF903098DB6}" type="datetimeFigureOut">
              <a:rPr lang="hu-HU" smtClean="0"/>
              <a:t>2026. 07. 12.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FF2AA-B0B2-4F6D-BCD1-ED89749CA0E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31746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901C-D33B-4565-A7E4-5DF903098DB6}" type="datetimeFigureOut">
              <a:rPr lang="hu-HU" smtClean="0"/>
              <a:t>2026. 07. 12.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FF2AA-B0B2-4F6D-BCD1-ED89749CA0E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63091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901C-D33B-4565-A7E4-5DF903098DB6}" type="datetimeFigureOut">
              <a:rPr lang="hu-HU" smtClean="0"/>
              <a:t>2026. 07. 12.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FF2AA-B0B2-4F6D-BCD1-ED89749CA0E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72255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901C-D33B-4565-A7E4-5DF903098DB6}" type="datetimeFigureOut">
              <a:rPr lang="hu-HU" smtClean="0"/>
              <a:t>2026. 07. 12.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FF2AA-B0B2-4F6D-BCD1-ED89749CA0E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10502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901C-D33B-4565-A7E4-5DF903098DB6}" type="datetimeFigureOut">
              <a:rPr lang="hu-HU" smtClean="0"/>
              <a:t>2026. 07. 12.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FF2AA-B0B2-4F6D-BCD1-ED89749CA0E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56358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901C-D33B-4565-A7E4-5DF903098DB6}" type="datetimeFigureOut">
              <a:rPr lang="hu-HU" smtClean="0"/>
              <a:t>2026. 07. 12.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FF2AA-B0B2-4F6D-BCD1-ED89749CA0E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4695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901C-D33B-4565-A7E4-5DF903098DB6}" type="datetimeFigureOut">
              <a:rPr lang="hu-HU" smtClean="0"/>
              <a:t>2026. 07. 12.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FF2AA-B0B2-4F6D-BCD1-ED89749CA0E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29168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901C-D33B-4565-A7E4-5DF903098DB6}" type="datetimeFigureOut">
              <a:rPr lang="hu-HU" smtClean="0"/>
              <a:t>2026. 07. 12.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FF2AA-B0B2-4F6D-BCD1-ED89749CA0E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97832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901C-D33B-4565-A7E4-5DF903098DB6}" type="datetimeFigureOut">
              <a:rPr lang="hu-HU" smtClean="0"/>
              <a:t>2026. 07. 12.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FF2AA-B0B2-4F6D-BCD1-ED89749CA0E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78127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901C-D33B-4565-A7E4-5DF903098DB6}" type="datetimeFigureOut">
              <a:rPr lang="hu-HU" smtClean="0"/>
              <a:t>2026. 07. 12.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FF2AA-B0B2-4F6D-BCD1-ED89749CA0E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03084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1901C-D33B-4565-A7E4-5DF903098DB6}" type="datetimeFigureOut">
              <a:rPr lang="hu-HU" smtClean="0"/>
              <a:t>2026. 07. 12.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FF2AA-B0B2-4F6D-BCD1-ED89749CA0E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83066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5F1901C-D33B-4565-A7E4-5DF903098DB6}" type="datetimeFigureOut">
              <a:rPr lang="hu-HU" smtClean="0"/>
              <a:t>2026. 07. 12.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02FF2AA-B0B2-4F6D-BCD1-ED89749CA0E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98062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t="-3000"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ECF91B-4055-F8F1-996E-2F70565CD0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ím 1">
            <a:extLst>
              <a:ext uri="{FF2B5EF4-FFF2-40B4-BE49-F238E27FC236}">
                <a16:creationId xmlns:a16="http://schemas.microsoft.com/office/drawing/2014/main" id="{FF6D3FF7-A728-4E2C-FE81-0AD23E2783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632" y="4067720"/>
            <a:ext cx="6670261" cy="2387600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sz="4000" spc="200" dirty="0">
                <a:solidFill>
                  <a:srgbClr val="000000"/>
                </a:solidFill>
                <a:latin typeface="Candara" panose="020E0502030303020204" pitchFamily="34" charset="0"/>
                <a:ea typeface="Lato" panose="020F0502020204030203" pitchFamily="34" charset="0"/>
                <a:cs typeface="Arial" panose="020B0604020202020204" pitchFamily="34" charset="0"/>
                <a:sym typeface="Cinzel"/>
              </a:rPr>
              <a:t>A </a:t>
            </a:r>
            <a:r>
              <a:rPr lang="en-US" sz="4000" spc="200" dirty="0" err="1">
                <a:solidFill>
                  <a:srgbClr val="000000"/>
                </a:solidFill>
                <a:latin typeface="Candara" panose="020E0502030303020204" pitchFamily="34" charset="0"/>
                <a:ea typeface="Lato" panose="020F0502020204030203" pitchFamily="34" charset="0"/>
                <a:cs typeface="Arial" panose="020B0604020202020204" pitchFamily="34" charset="0"/>
                <a:sym typeface="Cinzel"/>
              </a:rPr>
              <a:t>Középiskolai</a:t>
            </a:r>
            <a:r>
              <a:rPr lang="en-US" sz="4000" spc="200" dirty="0">
                <a:solidFill>
                  <a:srgbClr val="000000"/>
                </a:solidFill>
                <a:latin typeface="Candara" panose="020E0502030303020204" pitchFamily="34" charset="0"/>
                <a:ea typeface="Lato" panose="020F0502020204030203" pitchFamily="34" charset="0"/>
                <a:cs typeface="Arial" panose="020B0604020202020204" pitchFamily="34" charset="0"/>
                <a:sym typeface="Cinzel"/>
              </a:rPr>
              <a:t> </a:t>
            </a:r>
            <a:r>
              <a:rPr lang="en-US" sz="4000" spc="200" dirty="0" err="1">
                <a:solidFill>
                  <a:srgbClr val="000000"/>
                </a:solidFill>
                <a:latin typeface="Candara" panose="020E0502030303020204" pitchFamily="34" charset="0"/>
                <a:ea typeface="Lato" panose="020F0502020204030203" pitchFamily="34" charset="0"/>
                <a:cs typeface="Arial" panose="020B0604020202020204" pitchFamily="34" charset="0"/>
                <a:sym typeface="Cinzel"/>
              </a:rPr>
              <a:t>Matematikai</a:t>
            </a:r>
            <a:r>
              <a:rPr lang="en-US" sz="4000" spc="200" dirty="0">
                <a:solidFill>
                  <a:srgbClr val="000000"/>
                </a:solidFill>
                <a:latin typeface="Candara" panose="020E0502030303020204" pitchFamily="34" charset="0"/>
                <a:ea typeface="Lato" panose="020F0502020204030203" pitchFamily="34" charset="0"/>
                <a:cs typeface="Arial" panose="020B0604020202020204" pitchFamily="34" charset="0"/>
                <a:sym typeface="Cinzel"/>
              </a:rPr>
              <a:t>, </a:t>
            </a:r>
            <a:r>
              <a:rPr lang="en-US" sz="4000" spc="200" dirty="0" err="1">
                <a:solidFill>
                  <a:srgbClr val="000000"/>
                </a:solidFill>
                <a:latin typeface="Candara" panose="020E0502030303020204" pitchFamily="34" charset="0"/>
                <a:ea typeface="Lato" panose="020F0502020204030203" pitchFamily="34" charset="0"/>
                <a:cs typeface="Arial" panose="020B0604020202020204" pitchFamily="34" charset="0"/>
                <a:sym typeface="Cinzel"/>
              </a:rPr>
              <a:t>Fizikai</a:t>
            </a:r>
            <a:br>
              <a:rPr lang="en-US" sz="4000" spc="200" dirty="0">
                <a:solidFill>
                  <a:srgbClr val="000000"/>
                </a:solidFill>
                <a:latin typeface="Candara" panose="020E0502030303020204" pitchFamily="34" charset="0"/>
                <a:ea typeface="Lato" panose="020F0502020204030203" pitchFamily="34" charset="0"/>
                <a:cs typeface="Arial" panose="020B0604020202020204" pitchFamily="34" charset="0"/>
                <a:sym typeface="Cinzel"/>
              </a:rPr>
            </a:br>
            <a:r>
              <a:rPr lang="en-US" sz="4000" spc="200" dirty="0" err="1">
                <a:solidFill>
                  <a:srgbClr val="000000"/>
                </a:solidFill>
                <a:latin typeface="Candara" panose="020E0502030303020204" pitchFamily="34" charset="0"/>
                <a:ea typeface="Lato" panose="020F0502020204030203" pitchFamily="34" charset="0"/>
                <a:cs typeface="Arial" panose="020B0604020202020204" pitchFamily="34" charset="0"/>
                <a:sym typeface="Cinzel"/>
              </a:rPr>
              <a:t>és</a:t>
            </a:r>
            <a:r>
              <a:rPr lang="en-US" sz="4000" spc="200" dirty="0">
                <a:solidFill>
                  <a:srgbClr val="000000"/>
                </a:solidFill>
                <a:latin typeface="Candara" panose="020E0502030303020204" pitchFamily="34" charset="0"/>
                <a:ea typeface="Lato" panose="020F0502020204030203" pitchFamily="34" charset="0"/>
                <a:cs typeface="Arial" panose="020B0604020202020204" pitchFamily="34" charset="0"/>
                <a:sym typeface="Cinzel"/>
              </a:rPr>
              <a:t> </a:t>
            </a:r>
            <a:r>
              <a:rPr lang="en-US" sz="4000" spc="200" dirty="0" err="1">
                <a:solidFill>
                  <a:srgbClr val="000000"/>
                </a:solidFill>
                <a:latin typeface="Candara" panose="020E0502030303020204" pitchFamily="34" charset="0"/>
                <a:ea typeface="Lato" panose="020F0502020204030203" pitchFamily="34" charset="0"/>
                <a:cs typeface="Arial" panose="020B0604020202020204" pitchFamily="34" charset="0"/>
                <a:sym typeface="Cinzel"/>
              </a:rPr>
              <a:t>Informatikai</a:t>
            </a:r>
            <a:r>
              <a:rPr lang="en-US" sz="4000" spc="200" dirty="0">
                <a:solidFill>
                  <a:srgbClr val="000000"/>
                </a:solidFill>
                <a:latin typeface="Candara" panose="020E0502030303020204" pitchFamily="34" charset="0"/>
                <a:ea typeface="Lato" panose="020F0502020204030203" pitchFamily="34" charset="0"/>
                <a:cs typeface="Arial" panose="020B0604020202020204" pitchFamily="34" charset="0"/>
                <a:sym typeface="Cinzel"/>
              </a:rPr>
              <a:t> </a:t>
            </a:r>
            <a:r>
              <a:rPr lang="en-US" sz="4000" spc="200" dirty="0" err="1">
                <a:solidFill>
                  <a:srgbClr val="000000"/>
                </a:solidFill>
                <a:latin typeface="Candara" panose="020E0502030303020204" pitchFamily="34" charset="0"/>
                <a:ea typeface="Lato" panose="020F0502020204030203" pitchFamily="34" charset="0"/>
                <a:cs typeface="Arial" panose="020B0604020202020204" pitchFamily="34" charset="0"/>
                <a:sym typeface="Cinzel"/>
              </a:rPr>
              <a:t>Tehetséggondozásért</a:t>
            </a:r>
            <a:endParaRPr lang="en-US" sz="4000" spc="200" dirty="0">
              <a:solidFill>
                <a:srgbClr val="000000"/>
              </a:solidFill>
              <a:latin typeface="Candara" panose="020E0502030303020204" pitchFamily="34" charset="0"/>
              <a:ea typeface="Lato" panose="020F0502020204030203" pitchFamily="34" charset="0"/>
              <a:cs typeface="Arial" panose="020B0604020202020204" pitchFamily="34" charset="0"/>
              <a:sym typeface="Cinzel"/>
            </a:endParaRPr>
          </a:p>
        </p:txBody>
      </p:sp>
      <p:pic>
        <p:nvPicPr>
          <p:cNvPr id="5" name="Kép 4" descr="A képen fekete, sötétség látható&#10;&#10;Lehet, hogy az AI által létrehozott tartalom helytelen.">
            <a:extLst>
              <a:ext uri="{FF2B5EF4-FFF2-40B4-BE49-F238E27FC236}">
                <a16:creationId xmlns:a16="http://schemas.microsoft.com/office/drawing/2014/main" id="{46FFF1E2-3E0D-5661-594B-5883BB192E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3365" y="5451894"/>
            <a:ext cx="3680003" cy="87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5883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137747-5865-46C6-1981-CF1B836954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35370D16-6031-98AE-9C6B-258D14F2B7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751" y="5656489"/>
            <a:ext cx="428625" cy="733425"/>
          </a:xfrm>
          <a:prstGeom prst="rect">
            <a:avLst/>
          </a:prstGeom>
        </p:spPr>
      </p:pic>
      <p:pic>
        <p:nvPicPr>
          <p:cNvPr id="13" name="Kép 12" descr="A képen Grafika, kör, szimbólum, tervezés látható&#10;&#10;Lehet, hogy az AI által létrehozott tartalom helytelen.">
            <a:extLst>
              <a:ext uri="{FF2B5EF4-FFF2-40B4-BE49-F238E27FC236}">
                <a16:creationId xmlns:a16="http://schemas.microsoft.com/office/drawing/2014/main" id="{BF5D94B0-E5F1-03B8-F1A6-53DD9F6793A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1511" t="16684" r="12539" b="-547"/>
          <a:stretch>
            <a:fillRect/>
          </a:stretch>
        </p:blipFill>
        <p:spPr>
          <a:xfrm>
            <a:off x="7235989" y="2985"/>
            <a:ext cx="4949170" cy="4433285"/>
          </a:xfrm>
          <a:prstGeom prst="rect">
            <a:avLst/>
          </a:prstGeom>
        </p:spPr>
      </p:pic>
      <p:sp>
        <p:nvSpPr>
          <p:cNvPr id="7" name="Cím 1">
            <a:extLst>
              <a:ext uri="{FF2B5EF4-FFF2-40B4-BE49-F238E27FC236}">
                <a16:creationId xmlns:a16="http://schemas.microsoft.com/office/drawing/2014/main" id="{6FB0B8C5-9C41-E2E7-B191-638B24B08974}"/>
              </a:ext>
            </a:extLst>
          </p:cNvPr>
          <p:cNvSpPr>
            <a:spLocks noGrp="1"/>
          </p:cNvSpPr>
          <p:nvPr/>
        </p:nvSpPr>
        <p:spPr>
          <a:xfrm>
            <a:off x="965376" y="955736"/>
            <a:ext cx="6660375" cy="41117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Bef>
                <a:spcPts val="2000"/>
              </a:spcBef>
            </a:pPr>
            <a:endParaRPr lang="hu-HU" sz="1400" dirty="0">
              <a:latin typeface="Lato"/>
              <a:ea typeface="Lato"/>
              <a:cs typeface="Lato"/>
            </a:endParaRP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77BCB60A-F56D-2757-13F9-33060C0B65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5098" y="5849517"/>
            <a:ext cx="9582285" cy="731817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>
              <a:spcBef>
                <a:spcPts val="0"/>
              </a:spcBef>
            </a:pPr>
            <a:r>
              <a:rPr lang="hu-HU" sz="2000" dirty="0">
                <a:solidFill>
                  <a:prstClr val="black"/>
                </a:solidFill>
                <a:latin typeface="Candara" panose="020E0502030303020204" pitchFamily="34" charset="0"/>
                <a:ea typeface="Lato"/>
                <a:cs typeface="Lato"/>
              </a:rPr>
              <a:t>TOVÁBBI CÉLJAINK</a:t>
            </a:r>
            <a:endParaRPr lang="en-US" sz="2000" dirty="0">
              <a:latin typeface="Candara" panose="020E0502030303020204" pitchFamily="34" charset="0"/>
              <a:ea typeface="Lato Black"/>
              <a:cs typeface="Lato Black"/>
            </a:endParaRPr>
          </a:p>
          <a:p>
            <a:pPr algn="l">
              <a:spcBef>
                <a:spcPts val="0"/>
              </a:spcBef>
            </a:pPr>
            <a:endParaRPr lang="en-US" sz="2000" dirty="0">
              <a:latin typeface="Candara" panose="020E0502030303020204" pitchFamily="34" charset="0"/>
              <a:ea typeface="Lato Black"/>
              <a:cs typeface="Lato Black"/>
            </a:endParaRPr>
          </a:p>
          <a:p>
            <a:endParaRPr lang="hu-HU" sz="1600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pic>
        <p:nvPicPr>
          <p:cNvPr id="14" name="Kép 13" descr="A képen fekete, sötétség látható&#10;&#10;Lehet, hogy az AI által létrehozott tartalom helytelen.">
            <a:extLst>
              <a:ext uri="{FF2B5EF4-FFF2-40B4-BE49-F238E27FC236}">
                <a16:creationId xmlns:a16="http://schemas.microsoft.com/office/drawing/2014/main" id="{7F66E995-BADE-E01E-0BA5-5BC52EEF8F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21892" y="5941220"/>
            <a:ext cx="1621476" cy="385436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5C66C42D-9EB4-030C-1281-058D82942285}"/>
              </a:ext>
            </a:extLst>
          </p:cNvPr>
          <p:cNvSpPr>
            <a:spLocks noGrp="1"/>
          </p:cNvSpPr>
          <p:nvPr/>
        </p:nvSpPr>
        <p:spPr>
          <a:xfrm>
            <a:off x="6113840" y="1078757"/>
            <a:ext cx="5616719" cy="62913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hu-HU" sz="1050" dirty="0">
              <a:latin typeface="Lato"/>
              <a:ea typeface="Lato"/>
              <a:cs typeface="Lato"/>
            </a:endParaRPr>
          </a:p>
        </p:txBody>
      </p:sp>
      <p:sp>
        <p:nvSpPr>
          <p:cNvPr id="5" name="Cím 1">
            <a:extLst>
              <a:ext uri="{FF2B5EF4-FFF2-40B4-BE49-F238E27FC236}">
                <a16:creationId xmlns:a16="http://schemas.microsoft.com/office/drawing/2014/main" id="{9EAE6316-FAEB-EED0-CD72-8B696B84EB6D}"/>
              </a:ext>
            </a:extLst>
          </p:cNvPr>
          <p:cNvSpPr>
            <a:spLocks noGrp="1"/>
          </p:cNvSpPr>
          <p:nvPr/>
        </p:nvSpPr>
        <p:spPr>
          <a:xfrm>
            <a:off x="164869" y="1813077"/>
            <a:ext cx="9582285" cy="40364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en-US" sz="1400" dirty="0">
              <a:latin typeface="Lato"/>
            </a:endParaRP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16DCE0B9-5591-EB81-0660-92BF3F068243}"/>
              </a:ext>
            </a:extLst>
          </p:cNvPr>
          <p:cNvSpPr txBox="1"/>
          <p:nvPr/>
        </p:nvSpPr>
        <p:spPr>
          <a:xfrm>
            <a:off x="627472" y="538583"/>
            <a:ext cx="6472068" cy="50353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hu-HU" b="1" dirty="0">
                <a:latin typeface="Candara" panose="020E0502030303020204" pitchFamily="34" charset="0"/>
              </a:rPr>
              <a:t>Szaklapok támogatása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b="1" dirty="0" err="1">
                <a:latin typeface="Candara" panose="020E0502030303020204" pitchFamily="34" charset="0"/>
              </a:rPr>
              <a:t>KöMaL</a:t>
            </a:r>
            <a:r>
              <a:rPr lang="hu-HU" b="1" dirty="0">
                <a:latin typeface="Candara" panose="020E0502030303020204" pitchFamily="34" charset="0"/>
              </a:rPr>
              <a:t>:</a:t>
            </a:r>
            <a:r>
              <a:rPr lang="hu-HU" dirty="0">
                <a:latin typeface="Candara" panose="020E0502030303020204" pitchFamily="34" charset="0"/>
              </a:rPr>
              <a:t> több mint 130 éve működő szaklap országos pontversennyel.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b="1" dirty="0" err="1">
                <a:latin typeface="Candara" panose="020E0502030303020204" pitchFamily="34" charset="0"/>
              </a:rPr>
              <a:t>Matphin</a:t>
            </a:r>
            <a:r>
              <a:rPr lang="hu-HU" b="1" dirty="0">
                <a:latin typeface="Candara" panose="020E0502030303020204" pitchFamily="34" charset="0"/>
              </a:rPr>
              <a:t> nemzetközi folyóirat:</a:t>
            </a:r>
            <a:r>
              <a:rPr lang="hu-HU" dirty="0">
                <a:latin typeface="Candara" panose="020E0502030303020204" pitchFamily="34" charset="0"/>
              </a:rPr>
              <a:t> a </a:t>
            </a:r>
            <a:r>
              <a:rPr lang="hu-HU" dirty="0" err="1">
                <a:latin typeface="Candara" panose="020E0502030303020204" pitchFamily="34" charset="0"/>
              </a:rPr>
              <a:t>KöMaL</a:t>
            </a:r>
            <a:r>
              <a:rPr lang="hu-HU" dirty="0">
                <a:latin typeface="Candara" panose="020E0502030303020204" pitchFamily="34" charset="0"/>
              </a:rPr>
              <a:t> hagyományaira épülő, globális elérésű folyóirat cikkekkel, feladatokkal és nemzetközi pontversennyel.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hu-HU" dirty="0">
              <a:latin typeface="Candara" panose="020E0502030303020204" pitchFamily="34" charset="0"/>
            </a:endParaRPr>
          </a:p>
          <a:p>
            <a:pPr>
              <a:lnSpc>
                <a:spcPct val="150000"/>
              </a:lnSpc>
            </a:pPr>
            <a:r>
              <a:rPr lang="hu-HU" b="1" dirty="0">
                <a:latin typeface="Candara" panose="020E0502030303020204" pitchFamily="34" charset="0"/>
              </a:rPr>
              <a:t>Szakmai továbbképzés és eszköztámogatás</a:t>
            </a:r>
            <a:endParaRPr lang="hu-HU" dirty="0">
              <a:latin typeface="Candara" panose="020E0502030303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>
                <a:latin typeface="Candara" panose="020E0502030303020204" pitchFamily="34" charset="0"/>
              </a:rPr>
              <a:t>Tanártovábbképzéseket és rendszeres szakmai mentorálást biztosítunk a programban részt vevő tanárok számára.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>
                <a:latin typeface="Candara" panose="020E0502030303020204" pitchFamily="34" charset="0"/>
              </a:rPr>
              <a:t>Az iskolák szakmai anyagokkal és eszköztámogatással is gazdagodhatnak.</a:t>
            </a:r>
          </a:p>
        </p:txBody>
      </p:sp>
    </p:spTree>
    <p:extLst>
      <p:ext uri="{BB962C8B-B14F-4D97-AF65-F5344CB8AC3E}">
        <p14:creationId xmlns:p14="http://schemas.microsoft.com/office/powerpoint/2010/main" val="11219839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F12BFF-EEF8-E408-3AD7-B0AE1182F6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5B68E3A4-D61B-B222-5476-A7C7E07086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751" y="5656489"/>
            <a:ext cx="428625" cy="733425"/>
          </a:xfrm>
          <a:prstGeom prst="rect">
            <a:avLst/>
          </a:prstGeom>
        </p:spPr>
      </p:pic>
      <p:pic>
        <p:nvPicPr>
          <p:cNvPr id="13" name="Kép 12" descr="A képen Grafika, kör, szimbólum, tervezés látható&#10;&#10;Lehet, hogy az AI által létrehozott tartalom helytelen.">
            <a:extLst>
              <a:ext uri="{FF2B5EF4-FFF2-40B4-BE49-F238E27FC236}">
                <a16:creationId xmlns:a16="http://schemas.microsoft.com/office/drawing/2014/main" id="{4C751980-A504-8EC0-88E5-6E235198D80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1511" t="16684" r="12539" b="-547"/>
          <a:stretch>
            <a:fillRect/>
          </a:stretch>
        </p:blipFill>
        <p:spPr>
          <a:xfrm>
            <a:off x="7235989" y="2985"/>
            <a:ext cx="4949170" cy="4433285"/>
          </a:xfrm>
          <a:prstGeom prst="rect">
            <a:avLst/>
          </a:prstGeom>
        </p:spPr>
      </p:pic>
      <p:sp>
        <p:nvSpPr>
          <p:cNvPr id="7" name="Cím 1">
            <a:extLst>
              <a:ext uri="{FF2B5EF4-FFF2-40B4-BE49-F238E27FC236}">
                <a16:creationId xmlns:a16="http://schemas.microsoft.com/office/drawing/2014/main" id="{473336AD-66C0-F957-C7C3-FB88A6D718B7}"/>
              </a:ext>
            </a:extLst>
          </p:cNvPr>
          <p:cNvSpPr>
            <a:spLocks noGrp="1"/>
          </p:cNvSpPr>
          <p:nvPr/>
        </p:nvSpPr>
        <p:spPr>
          <a:xfrm>
            <a:off x="965376" y="955736"/>
            <a:ext cx="6660375" cy="41117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Bef>
                <a:spcPts val="2000"/>
              </a:spcBef>
            </a:pPr>
            <a:endParaRPr lang="hu-HU" sz="1400" dirty="0">
              <a:latin typeface="Lato"/>
              <a:ea typeface="Lato"/>
              <a:cs typeface="Lato"/>
            </a:endParaRP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515C87C1-3D5F-8E03-2555-78626B0294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5098" y="5849517"/>
            <a:ext cx="9582285" cy="731817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>
              <a:spcBef>
                <a:spcPts val="0"/>
              </a:spcBef>
            </a:pPr>
            <a:r>
              <a:rPr lang="hu-HU" sz="2000" dirty="0">
                <a:solidFill>
                  <a:prstClr val="black"/>
                </a:solidFill>
                <a:latin typeface="Candara" panose="020E0502030303020204" pitchFamily="34" charset="0"/>
                <a:ea typeface="Lato"/>
                <a:cs typeface="Lato"/>
              </a:rPr>
              <a:t>TOVÁBBI CÉLJAINK – </a:t>
            </a:r>
            <a:r>
              <a:rPr lang="hu-HU" sz="2000" b="1" dirty="0">
                <a:latin typeface="Candara" panose="020E0502030303020204" pitchFamily="34" charset="0"/>
              </a:rPr>
              <a:t>ORSZÁGOS VERSENYEK TÁMOGATÁSA</a:t>
            </a:r>
            <a:endParaRPr lang="en-US" sz="2000" dirty="0">
              <a:latin typeface="Candara" panose="020E0502030303020204" pitchFamily="34" charset="0"/>
              <a:ea typeface="Lato Black"/>
              <a:cs typeface="Lato Black"/>
            </a:endParaRPr>
          </a:p>
          <a:p>
            <a:pPr algn="l">
              <a:spcBef>
                <a:spcPts val="0"/>
              </a:spcBef>
            </a:pPr>
            <a:endParaRPr lang="en-US" sz="2000" dirty="0">
              <a:latin typeface="Candara" panose="020E0502030303020204" pitchFamily="34" charset="0"/>
              <a:ea typeface="Lato Black"/>
              <a:cs typeface="Lato Black"/>
            </a:endParaRPr>
          </a:p>
          <a:p>
            <a:endParaRPr lang="hu-HU" sz="1600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pic>
        <p:nvPicPr>
          <p:cNvPr id="14" name="Kép 13" descr="A képen fekete, sötétség látható&#10;&#10;Lehet, hogy az AI által létrehozott tartalom helytelen.">
            <a:extLst>
              <a:ext uri="{FF2B5EF4-FFF2-40B4-BE49-F238E27FC236}">
                <a16:creationId xmlns:a16="http://schemas.microsoft.com/office/drawing/2014/main" id="{E136A7DA-AD8B-B819-8514-7F550BF2A7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21892" y="5941220"/>
            <a:ext cx="1621476" cy="385436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FA94BA68-EEED-7994-7D20-65D34F149589}"/>
              </a:ext>
            </a:extLst>
          </p:cNvPr>
          <p:cNvSpPr>
            <a:spLocks noGrp="1"/>
          </p:cNvSpPr>
          <p:nvPr/>
        </p:nvSpPr>
        <p:spPr>
          <a:xfrm>
            <a:off x="6113840" y="1078757"/>
            <a:ext cx="5616719" cy="62913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hu-HU" sz="1050" dirty="0">
              <a:latin typeface="Lato"/>
              <a:ea typeface="Lato"/>
              <a:cs typeface="Lato"/>
            </a:endParaRPr>
          </a:p>
        </p:txBody>
      </p:sp>
      <p:sp>
        <p:nvSpPr>
          <p:cNvPr id="5" name="Cím 1">
            <a:extLst>
              <a:ext uri="{FF2B5EF4-FFF2-40B4-BE49-F238E27FC236}">
                <a16:creationId xmlns:a16="http://schemas.microsoft.com/office/drawing/2014/main" id="{8261F00F-DFF4-D169-14F5-16563507B348}"/>
              </a:ext>
            </a:extLst>
          </p:cNvPr>
          <p:cNvSpPr>
            <a:spLocks noGrp="1"/>
          </p:cNvSpPr>
          <p:nvPr/>
        </p:nvSpPr>
        <p:spPr>
          <a:xfrm>
            <a:off x="164869" y="1813077"/>
            <a:ext cx="9582285" cy="40364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en-US" sz="1400" dirty="0">
              <a:latin typeface="Lato"/>
            </a:endParaRP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FB598A0E-8827-4E92-25B7-7D7FCFBB4BEC}"/>
              </a:ext>
            </a:extLst>
          </p:cNvPr>
          <p:cNvSpPr txBox="1"/>
          <p:nvPr/>
        </p:nvSpPr>
        <p:spPr>
          <a:xfrm>
            <a:off x="663563" y="215373"/>
            <a:ext cx="6385804" cy="53885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hu-HU" b="1" dirty="0">
                <a:latin typeface="Candara" panose="020E0502030303020204" pitchFamily="34" charset="0"/>
              </a:rPr>
              <a:t>Matematika:</a:t>
            </a:r>
            <a:endParaRPr lang="hu-HU" dirty="0">
              <a:latin typeface="Candara" panose="020E0502030303020204" pitchFamily="34" charset="0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hu-HU" dirty="0">
                <a:latin typeface="Candara" panose="020E0502030303020204" pitchFamily="34" charset="0"/>
              </a:rPr>
              <a:t>Kalmár László Matematikaverseny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hu-HU" dirty="0">
                <a:latin typeface="Candara" panose="020E0502030303020204" pitchFamily="34" charset="0"/>
              </a:rPr>
              <a:t>Arany Dániel Matematikai Tanulóverseny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hu-HU" dirty="0" err="1">
                <a:latin typeface="Candara" panose="020E0502030303020204" pitchFamily="34" charset="0"/>
              </a:rPr>
              <a:t>Kürschák</a:t>
            </a:r>
            <a:r>
              <a:rPr lang="hu-HU" dirty="0">
                <a:latin typeface="Candara" panose="020E0502030303020204" pitchFamily="34" charset="0"/>
              </a:rPr>
              <a:t> József Matematikai Tanulóverseny</a:t>
            </a:r>
          </a:p>
          <a:p>
            <a:pPr>
              <a:lnSpc>
                <a:spcPct val="120000"/>
              </a:lnSpc>
            </a:pPr>
            <a:endParaRPr lang="hu-HU" dirty="0">
              <a:latin typeface="Candara" panose="020E0502030303020204" pitchFamily="34" charset="0"/>
            </a:endParaRPr>
          </a:p>
          <a:p>
            <a:pPr>
              <a:lnSpc>
                <a:spcPct val="120000"/>
              </a:lnSpc>
            </a:pPr>
            <a:r>
              <a:rPr lang="hu-HU" b="1" dirty="0">
                <a:latin typeface="Candara" panose="020E0502030303020204" pitchFamily="34" charset="0"/>
              </a:rPr>
              <a:t>Fizika:</a:t>
            </a:r>
            <a:endParaRPr lang="hu-HU" dirty="0">
              <a:latin typeface="Candara" panose="020E0502030303020204" pitchFamily="34" charset="0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hu-HU" dirty="0" err="1">
                <a:latin typeface="Candara" panose="020E0502030303020204" pitchFamily="34" charset="0"/>
              </a:rPr>
              <a:t>Öveges</a:t>
            </a:r>
            <a:r>
              <a:rPr lang="hu-HU" dirty="0">
                <a:latin typeface="Candara" panose="020E0502030303020204" pitchFamily="34" charset="0"/>
              </a:rPr>
              <a:t> József Kárpát-medencei Fizikaverseny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hu-HU" dirty="0">
                <a:latin typeface="Candara" panose="020E0502030303020204" pitchFamily="34" charset="0"/>
              </a:rPr>
              <a:t>Mikola Sándor Országos Tehetségkutató Fizikaverseny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hu-HU" dirty="0">
                <a:latin typeface="Candara" panose="020E0502030303020204" pitchFamily="34" charset="0"/>
              </a:rPr>
              <a:t>Országos Szilárd Leó Fizikaverseny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hu-HU" dirty="0">
                <a:latin typeface="Candara" panose="020E0502030303020204" pitchFamily="34" charset="0"/>
              </a:rPr>
              <a:t>Eötvös Loránd Fizikaverseny</a:t>
            </a:r>
          </a:p>
          <a:p>
            <a:pPr>
              <a:lnSpc>
                <a:spcPct val="120000"/>
              </a:lnSpc>
            </a:pPr>
            <a:endParaRPr lang="hu-HU" dirty="0">
              <a:latin typeface="Candara" panose="020E0502030303020204" pitchFamily="34" charset="0"/>
            </a:endParaRPr>
          </a:p>
          <a:p>
            <a:pPr>
              <a:lnSpc>
                <a:spcPct val="120000"/>
              </a:lnSpc>
            </a:pPr>
            <a:r>
              <a:rPr lang="hu-HU" b="1" dirty="0">
                <a:latin typeface="Candara" panose="020E0502030303020204" pitchFamily="34" charset="0"/>
              </a:rPr>
              <a:t>Informatika:</a:t>
            </a:r>
            <a:endParaRPr lang="hu-HU" dirty="0">
              <a:latin typeface="Candara" panose="020E0502030303020204" pitchFamily="34" charset="0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hu-HU" dirty="0" err="1">
                <a:latin typeface="Candara" panose="020E0502030303020204" pitchFamily="34" charset="0"/>
              </a:rPr>
              <a:t>Zsakó</a:t>
            </a:r>
            <a:r>
              <a:rPr lang="hu-HU" dirty="0">
                <a:latin typeface="Candara" panose="020E0502030303020204" pitchFamily="34" charset="0"/>
              </a:rPr>
              <a:t> László Nemzetközi Programozó Verseny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hu-HU" dirty="0">
                <a:latin typeface="Candara" panose="020E0502030303020204" pitchFamily="34" charset="0"/>
              </a:rPr>
              <a:t>Kovács Mihály Országos Grafikus Programozási Verseny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hu-HU" dirty="0">
                <a:latin typeface="Candara" panose="020E0502030303020204" pitchFamily="34" charset="0"/>
              </a:rPr>
              <a:t>Nemes Tihamér Országos Informatikai Tanulmányi Verseny (alkalmazói kategória)</a:t>
            </a:r>
          </a:p>
        </p:txBody>
      </p:sp>
    </p:spTree>
    <p:extLst>
      <p:ext uri="{BB962C8B-B14F-4D97-AF65-F5344CB8AC3E}">
        <p14:creationId xmlns:p14="http://schemas.microsoft.com/office/powerpoint/2010/main" val="34025021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BA1CFB-A033-6429-846F-D2AAA1ABB7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5FAFAB5D-7B39-A5FF-7DC0-6E8EA80D71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751" y="5656489"/>
            <a:ext cx="428625" cy="733425"/>
          </a:xfrm>
          <a:prstGeom prst="rect">
            <a:avLst/>
          </a:prstGeom>
        </p:spPr>
      </p:pic>
      <p:pic>
        <p:nvPicPr>
          <p:cNvPr id="13" name="Kép 12" descr="A képen Grafika, kör, szimbólum, tervezés látható&#10;&#10;Lehet, hogy az AI által létrehozott tartalom helytelen.">
            <a:extLst>
              <a:ext uri="{FF2B5EF4-FFF2-40B4-BE49-F238E27FC236}">
                <a16:creationId xmlns:a16="http://schemas.microsoft.com/office/drawing/2014/main" id="{3D73085A-BB07-7F4C-D813-96DEA1E6261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1511" t="16684" r="12539" b="-547"/>
          <a:stretch>
            <a:fillRect/>
          </a:stretch>
        </p:blipFill>
        <p:spPr>
          <a:xfrm>
            <a:off x="7235989" y="2985"/>
            <a:ext cx="4949170" cy="4433285"/>
          </a:xfrm>
          <a:prstGeom prst="rect">
            <a:avLst/>
          </a:prstGeom>
        </p:spPr>
      </p:pic>
      <p:sp>
        <p:nvSpPr>
          <p:cNvPr id="3" name="Alcím 2">
            <a:extLst>
              <a:ext uri="{FF2B5EF4-FFF2-40B4-BE49-F238E27FC236}">
                <a16:creationId xmlns:a16="http://schemas.microsoft.com/office/drawing/2014/main" id="{42037BA8-8417-23CC-8A2A-92F9D5B174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5098" y="5702375"/>
            <a:ext cx="9582285" cy="731817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hu-HU" sz="2000" dirty="0">
                <a:solidFill>
                  <a:prstClr val="black"/>
                </a:solidFill>
                <a:latin typeface="Candara" panose="020E0502030303020204" pitchFamily="34" charset="0"/>
                <a:ea typeface="Lato"/>
                <a:cs typeface="Lato"/>
              </a:rPr>
              <a:t>VERSENYTÁMOGATÁSI ÖSSZEGEK – </a:t>
            </a:r>
            <a:r>
              <a:rPr lang="hu-HU" sz="2000" b="1" dirty="0">
                <a:solidFill>
                  <a:prstClr val="black"/>
                </a:solidFill>
                <a:latin typeface="Candara" panose="020E0502030303020204" pitchFamily="34" charset="0"/>
                <a:ea typeface="Lato"/>
                <a:cs typeface="Lato"/>
              </a:rPr>
              <a:t>INFORMATIKA</a:t>
            </a:r>
            <a:endParaRPr lang="en-US" sz="2000" b="1" dirty="0">
              <a:latin typeface="Candara" panose="020E0502030303020204" pitchFamily="34" charset="0"/>
              <a:ea typeface="Lato Black"/>
              <a:cs typeface="Lato Black"/>
            </a:endParaRPr>
          </a:p>
          <a:p>
            <a:pPr algn="l">
              <a:lnSpc>
                <a:spcPct val="150000"/>
              </a:lnSpc>
              <a:spcBef>
                <a:spcPts val="0"/>
              </a:spcBef>
            </a:pPr>
            <a:endParaRPr lang="en-US" sz="2000" dirty="0">
              <a:latin typeface="Candara" panose="020E0502030303020204" pitchFamily="34" charset="0"/>
              <a:ea typeface="Lato Black"/>
              <a:cs typeface="Lato Black"/>
            </a:endParaRPr>
          </a:p>
          <a:p>
            <a:pPr>
              <a:lnSpc>
                <a:spcPct val="150000"/>
              </a:lnSpc>
            </a:pPr>
            <a:endParaRPr lang="hu-HU" sz="1600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pic>
        <p:nvPicPr>
          <p:cNvPr id="14" name="Kép 13" descr="A képen fekete, sötétség látható&#10;&#10;Lehet, hogy az AI által létrehozott tartalom helytelen.">
            <a:extLst>
              <a:ext uri="{FF2B5EF4-FFF2-40B4-BE49-F238E27FC236}">
                <a16:creationId xmlns:a16="http://schemas.microsoft.com/office/drawing/2014/main" id="{9ABC0BF8-4BCF-51FD-6717-118D3D78D2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21892" y="5941220"/>
            <a:ext cx="1621476" cy="385436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ED409C2C-D3E5-9C9D-07BD-726A42DA807D}"/>
              </a:ext>
            </a:extLst>
          </p:cNvPr>
          <p:cNvSpPr>
            <a:spLocks noGrp="1"/>
          </p:cNvSpPr>
          <p:nvPr/>
        </p:nvSpPr>
        <p:spPr>
          <a:xfrm>
            <a:off x="6113840" y="1078757"/>
            <a:ext cx="5616719" cy="62913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endParaRPr lang="hu-HU" sz="1050" dirty="0">
              <a:latin typeface="Candara" panose="020E0502030303020204" pitchFamily="34" charset="0"/>
              <a:ea typeface="Lato"/>
              <a:cs typeface="Lato"/>
            </a:endParaRPr>
          </a:p>
        </p:txBody>
      </p:sp>
      <p:graphicFrame>
        <p:nvGraphicFramePr>
          <p:cNvPr id="6" name="Táblázat 5">
            <a:extLst>
              <a:ext uri="{FF2B5EF4-FFF2-40B4-BE49-F238E27FC236}">
                <a16:creationId xmlns:a16="http://schemas.microsoft.com/office/drawing/2014/main" id="{26C09AA5-3F9B-7C3C-1B21-CD0CDEE466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0864721"/>
              </p:ext>
            </p:extLst>
          </p:nvPr>
        </p:nvGraphicFramePr>
        <p:xfrm>
          <a:off x="503090" y="665390"/>
          <a:ext cx="11227469" cy="3586374"/>
        </p:xfrm>
        <a:graphic>
          <a:graphicData uri="http://schemas.openxmlformats.org/drawingml/2006/table">
            <a:tbl>
              <a:tblPr/>
              <a:tblGrid>
                <a:gridCol w="3362010">
                  <a:extLst>
                    <a:ext uri="{9D8B030D-6E8A-4147-A177-3AD203B41FA5}">
                      <a16:colId xmlns:a16="http://schemas.microsoft.com/office/drawing/2014/main" val="2675402421"/>
                    </a:ext>
                  </a:extLst>
                </a:gridCol>
                <a:gridCol w="1550922">
                  <a:extLst>
                    <a:ext uri="{9D8B030D-6E8A-4147-A177-3AD203B41FA5}">
                      <a16:colId xmlns:a16="http://schemas.microsoft.com/office/drawing/2014/main" val="1903966930"/>
                    </a:ext>
                  </a:extLst>
                </a:gridCol>
                <a:gridCol w="2173857">
                  <a:extLst>
                    <a:ext uri="{9D8B030D-6E8A-4147-A177-3AD203B41FA5}">
                      <a16:colId xmlns:a16="http://schemas.microsoft.com/office/drawing/2014/main" val="1944606798"/>
                    </a:ext>
                  </a:extLst>
                </a:gridCol>
                <a:gridCol w="2471468">
                  <a:extLst>
                    <a:ext uri="{9D8B030D-6E8A-4147-A177-3AD203B41FA5}">
                      <a16:colId xmlns:a16="http://schemas.microsoft.com/office/drawing/2014/main" val="3398283983"/>
                    </a:ext>
                  </a:extLst>
                </a:gridCol>
                <a:gridCol w="1669212">
                  <a:extLst>
                    <a:ext uri="{9D8B030D-6E8A-4147-A177-3AD203B41FA5}">
                      <a16:colId xmlns:a16="http://schemas.microsoft.com/office/drawing/2014/main" val="414885091"/>
                    </a:ext>
                  </a:extLst>
                </a:gridCol>
              </a:tblGrid>
              <a:tr h="132106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Verseny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7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Összlétszám 2025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7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Összköltség 2025 (Ft, bruttó)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7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MATFIN-</a:t>
                      </a:r>
                      <a:r>
                        <a:rPr lang="hu-HU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tól</a:t>
                      </a:r>
                      <a:r>
                        <a:rPr lang="hu-H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 igényelt finanszírozás 2026-ra (Ft, bruttó)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7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MATFIN összköltsége 2026-ban (Ft, bruttó)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D7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9792012"/>
                  </a:ext>
                </a:extLst>
              </a:tr>
              <a:tr h="75510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Kovács Mihály Grafikus Programozási Verseny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608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8 000 000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2 000 000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6 000 000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4568947"/>
                  </a:ext>
                </a:extLst>
              </a:tr>
              <a:tr h="75510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Nemes Tihamér Alkalmazói Tanulmányi Verseny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912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7 000 000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2 000 000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0170274"/>
                  </a:ext>
                </a:extLst>
              </a:tr>
              <a:tr h="75510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Zsakó László Nemzetközi Programozási Verseny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1520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10 000 000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ndara" panose="020E0502030303020204" pitchFamily="34" charset="0"/>
                        </a:rPr>
                        <a:t>2 000 000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8772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81906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A4205B-BF2D-3EA1-4477-2774854FF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240ADB26-66B1-8FA2-C8F1-9A8DDFB930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751" y="5656489"/>
            <a:ext cx="428625" cy="733425"/>
          </a:xfrm>
          <a:prstGeom prst="rect">
            <a:avLst/>
          </a:prstGeom>
        </p:spPr>
      </p:pic>
      <p:pic>
        <p:nvPicPr>
          <p:cNvPr id="13" name="Kép 12" descr="A képen Grafika, kör, szimbólum, tervezés látható&#10;&#10;Lehet, hogy az AI által létrehozott tartalom helytelen.">
            <a:extLst>
              <a:ext uri="{FF2B5EF4-FFF2-40B4-BE49-F238E27FC236}">
                <a16:creationId xmlns:a16="http://schemas.microsoft.com/office/drawing/2014/main" id="{1D4242FB-4C40-6D7E-E33D-22C3B1C5B90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1511" t="16684" r="12539" b="-547"/>
          <a:stretch>
            <a:fillRect/>
          </a:stretch>
        </p:blipFill>
        <p:spPr>
          <a:xfrm>
            <a:off x="7235989" y="2985"/>
            <a:ext cx="4949170" cy="4433285"/>
          </a:xfrm>
          <a:prstGeom prst="rect">
            <a:avLst/>
          </a:prstGeom>
        </p:spPr>
      </p:pic>
      <p:sp>
        <p:nvSpPr>
          <p:cNvPr id="3" name="Alcím 2">
            <a:extLst>
              <a:ext uri="{FF2B5EF4-FFF2-40B4-BE49-F238E27FC236}">
                <a16:creationId xmlns:a16="http://schemas.microsoft.com/office/drawing/2014/main" id="{3B57FC3E-5CEA-E864-E280-7089F67BE2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5098" y="5702371"/>
            <a:ext cx="9582285" cy="731817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hu-HU" sz="2000" dirty="0">
                <a:solidFill>
                  <a:prstClr val="black"/>
                </a:solidFill>
                <a:latin typeface="Candara" panose="020E0502030303020204" pitchFamily="34" charset="0"/>
                <a:ea typeface="Lato"/>
                <a:cs typeface="Lato"/>
              </a:rPr>
              <a:t>EGYÉB TERVEK</a:t>
            </a:r>
            <a:endParaRPr lang="en-US" sz="2000" dirty="0">
              <a:latin typeface="Candara" panose="020E0502030303020204" pitchFamily="34" charset="0"/>
              <a:ea typeface="Lato Black"/>
              <a:cs typeface="Lato Black"/>
            </a:endParaRPr>
          </a:p>
          <a:p>
            <a:pPr algn="l">
              <a:lnSpc>
                <a:spcPct val="150000"/>
              </a:lnSpc>
              <a:spcBef>
                <a:spcPts val="0"/>
              </a:spcBef>
            </a:pPr>
            <a:endParaRPr lang="en-US" sz="2000" dirty="0">
              <a:latin typeface="Candara" panose="020E0502030303020204" pitchFamily="34" charset="0"/>
              <a:ea typeface="Lato Black"/>
              <a:cs typeface="Lato Black"/>
            </a:endParaRPr>
          </a:p>
          <a:p>
            <a:pPr>
              <a:lnSpc>
                <a:spcPct val="150000"/>
              </a:lnSpc>
            </a:pPr>
            <a:endParaRPr lang="hu-HU" sz="1600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pic>
        <p:nvPicPr>
          <p:cNvPr id="14" name="Kép 13" descr="A képen fekete, sötétség látható&#10;&#10;Lehet, hogy az AI által létrehozott tartalom helytelen.">
            <a:extLst>
              <a:ext uri="{FF2B5EF4-FFF2-40B4-BE49-F238E27FC236}">
                <a16:creationId xmlns:a16="http://schemas.microsoft.com/office/drawing/2014/main" id="{5A95B6D5-3CC5-80AD-A6DE-FC5D010743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21892" y="5941220"/>
            <a:ext cx="1621476" cy="385436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C4738E3C-4205-3697-0F8F-40FFA4D908C2}"/>
              </a:ext>
            </a:extLst>
          </p:cNvPr>
          <p:cNvSpPr>
            <a:spLocks noGrp="1"/>
          </p:cNvSpPr>
          <p:nvPr/>
        </p:nvSpPr>
        <p:spPr>
          <a:xfrm>
            <a:off x="6113840" y="1078757"/>
            <a:ext cx="5616719" cy="62913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endParaRPr lang="hu-HU" sz="1050" dirty="0">
              <a:latin typeface="Candara" panose="020E0502030303020204" pitchFamily="34" charset="0"/>
              <a:ea typeface="Lato"/>
              <a:cs typeface="Lato"/>
            </a:endParaRP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8737A5BF-6F41-1395-7143-A6ED5B619755}"/>
              </a:ext>
            </a:extLst>
          </p:cNvPr>
          <p:cNvSpPr txBox="1"/>
          <p:nvPr/>
        </p:nvSpPr>
        <p:spPr>
          <a:xfrm>
            <a:off x="685389" y="370213"/>
            <a:ext cx="6866878" cy="46198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>
                <a:latin typeface="Candara" panose="020E0502030303020204" pitchFamily="34" charset="0"/>
              </a:rPr>
              <a:t>A következő tanévben </a:t>
            </a:r>
            <a:r>
              <a:rPr lang="hu-HU" b="1" dirty="0">
                <a:latin typeface="Candara" panose="020E0502030303020204" pitchFamily="34" charset="0"/>
              </a:rPr>
              <a:t>az olimpiai iskolák egy teljes nappal meghosszabbodnak.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b="1" dirty="0">
                <a:latin typeface="Candara" panose="020E0502030303020204" pitchFamily="34" charset="0"/>
              </a:rPr>
              <a:t>Intézményi többletpontok </a:t>
            </a:r>
            <a:r>
              <a:rPr lang="hu-HU" dirty="0">
                <a:latin typeface="Candara" panose="020E0502030303020204" pitchFamily="34" charset="0"/>
              </a:rPr>
              <a:t>mesterfokozat és olimpiai iskola esetén.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b="1" dirty="0">
                <a:latin typeface="Candara" panose="020E0502030303020204" pitchFamily="34" charset="0"/>
              </a:rPr>
              <a:t>Ösztöndíjak</a:t>
            </a:r>
            <a:r>
              <a:rPr lang="hu-HU" dirty="0">
                <a:latin typeface="Candara" panose="020E0502030303020204" pitchFamily="34" charset="0"/>
              </a:rPr>
              <a:t> a hátrányos helyzetű, tehetséges diákok számára.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b="1" dirty="0">
                <a:latin typeface="Candara" panose="020E0502030303020204" pitchFamily="34" charset="0"/>
              </a:rPr>
              <a:t>Egyéb fejlesztések: </a:t>
            </a:r>
            <a:r>
              <a:rPr lang="hu-HU" dirty="0">
                <a:latin typeface="Candara" panose="020E0502030303020204" pitchFamily="34" charset="0"/>
              </a:rPr>
              <a:t>versenyhelyzet-kezelés, stresszkezelés, </a:t>
            </a:r>
            <a:r>
              <a:rPr lang="hu-HU" dirty="0" err="1">
                <a:latin typeface="Candara" panose="020E0502030303020204" pitchFamily="34" charset="0"/>
              </a:rPr>
              <a:t>action</a:t>
            </a:r>
            <a:r>
              <a:rPr lang="hu-HU" dirty="0">
                <a:latin typeface="Candara" panose="020E0502030303020204" pitchFamily="34" charset="0"/>
              </a:rPr>
              <a:t> </a:t>
            </a:r>
            <a:r>
              <a:rPr lang="hu-HU" dirty="0" err="1">
                <a:latin typeface="Candara" panose="020E0502030303020204" pitchFamily="34" charset="0"/>
              </a:rPr>
              <a:t>learning</a:t>
            </a:r>
            <a:r>
              <a:rPr lang="hu-HU" dirty="0">
                <a:latin typeface="Candara" panose="020E0502030303020204" pitchFamily="34" charset="0"/>
              </a:rPr>
              <a:t> stb. (a szakkörökön és az olimpiai iskolában is).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b="1" dirty="0">
                <a:latin typeface="Candara" panose="020E0502030303020204" pitchFamily="34" charset="0"/>
              </a:rPr>
              <a:t>AS250 STEM Központ </a:t>
            </a:r>
            <a:r>
              <a:rPr lang="hu-HU" dirty="0">
                <a:latin typeface="Candara" panose="020E0502030303020204" pitchFamily="34" charset="0"/>
              </a:rPr>
              <a:t>felépítése (várhatóan 2028 szeptemberére), amely otthont ad az olimpiai iskoláknak, tanártovábbképzéseknek, nyári és téli táboroknak, valamint tudományos rendezvényeknek.</a:t>
            </a:r>
          </a:p>
        </p:txBody>
      </p:sp>
    </p:spTree>
    <p:extLst>
      <p:ext uri="{BB962C8B-B14F-4D97-AF65-F5344CB8AC3E}">
        <p14:creationId xmlns:p14="http://schemas.microsoft.com/office/powerpoint/2010/main" val="30550236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B74067-AE67-9219-B5C6-9BFF34BD3B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17974250-8019-F62D-4D0D-8004D14C73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751" y="5656489"/>
            <a:ext cx="428625" cy="733425"/>
          </a:xfrm>
          <a:prstGeom prst="rect">
            <a:avLst/>
          </a:prstGeom>
        </p:spPr>
      </p:pic>
      <p:pic>
        <p:nvPicPr>
          <p:cNvPr id="13" name="Kép 12" descr="A képen Grafika, kör, szimbólum, tervezés látható&#10;&#10;Lehet, hogy az AI által létrehozott tartalom helytelen.">
            <a:extLst>
              <a:ext uri="{FF2B5EF4-FFF2-40B4-BE49-F238E27FC236}">
                <a16:creationId xmlns:a16="http://schemas.microsoft.com/office/drawing/2014/main" id="{0EBE7609-69B8-E9A7-49F8-655F148A01E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1511" t="16684" r="12539" b="-547"/>
          <a:stretch>
            <a:fillRect/>
          </a:stretch>
        </p:blipFill>
        <p:spPr>
          <a:xfrm>
            <a:off x="7235989" y="2985"/>
            <a:ext cx="4949170" cy="4433285"/>
          </a:xfrm>
          <a:prstGeom prst="rect">
            <a:avLst/>
          </a:prstGeom>
        </p:spPr>
      </p:pic>
      <p:sp>
        <p:nvSpPr>
          <p:cNvPr id="7" name="Cím 1">
            <a:extLst>
              <a:ext uri="{FF2B5EF4-FFF2-40B4-BE49-F238E27FC236}">
                <a16:creationId xmlns:a16="http://schemas.microsoft.com/office/drawing/2014/main" id="{45F21EF3-715B-C89B-6E60-DD7EA831F416}"/>
              </a:ext>
            </a:extLst>
          </p:cNvPr>
          <p:cNvSpPr>
            <a:spLocks noGrp="1"/>
          </p:cNvSpPr>
          <p:nvPr/>
        </p:nvSpPr>
        <p:spPr>
          <a:xfrm>
            <a:off x="965376" y="955736"/>
            <a:ext cx="6660375" cy="41117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Bef>
                <a:spcPts val="2000"/>
              </a:spcBef>
            </a:pPr>
            <a:endParaRPr lang="hu-HU" sz="1400" dirty="0">
              <a:latin typeface="Lato"/>
              <a:ea typeface="Lato"/>
              <a:cs typeface="Lato"/>
            </a:endParaRP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818F180B-0120-8633-DAB9-9C3C0BB53A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5098" y="5849517"/>
            <a:ext cx="9582285" cy="731817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>
              <a:spcBef>
                <a:spcPts val="0"/>
              </a:spcBef>
            </a:pPr>
            <a:r>
              <a:rPr lang="hu-HU" sz="2000" dirty="0">
                <a:solidFill>
                  <a:prstClr val="black"/>
                </a:solidFill>
                <a:latin typeface="Candara" panose="020E0502030303020204" pitchFamily="34" charset="0"/>
                <a:ea typeface="Lato"/>
                <a:cs typeface="Lato"/>
              </a:rPr>
              <a:t>TÁVLATI ELKÉPZELÉSEINK</a:t>
            </a:r>
            <a:endParaRPr lang="en-US" sz="2000" dirty="0">
              <a:latin typeface="Candara" panose="020E0502030303020204" pitchFamily="34" charset="0"/>
              <a:ea typeface="Lato Black"/>
              <a:cs typeface="Lato Black"/>
            </a:endParaRPr>
          </a:p>
          <a:p>
            <a:pPr algn="l">
              <a:spcBef>
                <a:spcPts val="0"/>
              </a:spcBef>
            </a:pPr>
            <a:endParaRPr lang="en-US" sz="2000" dirty="0">
              <a:latin typeface="Candara" panose="020E0502030303020204" pitchFamily="34" charset="0"/>
              <a:ea typeface="Lato Black"/>
              <a:cs typeface="Lato Black"/>
            </a:endParaRPr>
          </a:p>
          <a:p>
            <a:endParaRPr lang="hu-HU" sz="1600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pic>
        <p:nvPicPr>
          <p:cNvPr id="14" name="Kép 13" descr="A képen fekete, sötétség látható&#10;&#10;Lehet, hogy az AI által létrehozott tartalom helytelen.">
            <a:extLst>
              <a:ext uri="{FF2B5EF4-FFF2-40B4-BE49-F238E27FC236}">
                <a16:creationId xmlns:a16="http://schemas.microsoft.com/office/drawing/2014/main" id="{3C72EE49-95B8-2C69-C07C-B561B9061E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21892" y="5941220"/>
            <a:ext cx="1621476" cy="385436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AB6A0F7E-C078-919E-B252-F25C59A0B185}"/>
              </a:ext>
            </a:extLst>
          </p:cNvPr>
          <p:cNvSpPr>
            <a:spLocks noGrp="1"/>
          </p:cNvSpPr>
          <p:nvPr/>
        </p:nvSpPr>
        <p:spPr>
          <a:xfrm>
            <a:off x="6113840" y="1078757"/>
            <a:ext cx="5616719" cy="62913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hu-HU" sz="1050" dirty="0">
              <a:latin typeface="Lato"/>
              <a:ea typeface="Lato"/>
              <a:cs typeface="Lato"/>
            </a:endParaRPr>
          </a:p>
        </p:txBody>
      </p:sp>
      <p:sp>
        <p:nvSpPr>
          <p:cNvPr id="5" name="Cím 1">
            <a:extLst>
              <a:ext uri="{FF2B5EF4-FFF2-40B4-BE49-F238E27FC236}">
                <a16:creationId xmlns:a16="http://schemas.microsoft.com/office/drawing/2014/main" id="{5AE67C6F-43E9-859F-348F-6CDCED008ADB}"/>
              </a:ext>
            </a:extLst>
          </p:cNvPr>
          <p:cNvSpPr>
            <a:spLocks noGrp="1"/>
          </p:cNvSpPr>
          <p:nvPr/>
        </p:nvSpPr>
        <p:spPr>
          <a:xfrm>
            <a:off x="164869" y="1813077"/>
            <a:ext cx="9582285" cy="40364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en-US" sz="1400" dirty="0">
              <a:latin typeface="Lato"/>
            </a:endParaRP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1CBFEEA2-4427-F1BD-03DF-02A00C4D1101}"/>
              </a:ext>
            </a:extLst>
          </p:cNvPr>
          <p:cNvSpPr txBox="1"/>
          <p:nvPr/>
        </p:nvSpPr>
        <p:spPr>
          <a:xfrm>
            <a:off x="627472" y="538583"/>
            <a:ext cx="6385804" cy="37888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hu-HU" dirty="0">
                <a:latin typeface="Candara" panose="020E0502030303020204" pitchFamily="34" charset="0"/>
              </a:rPr>
              <a:t>Együttműködést tervezünk több szakmai szervezettel is, köztük: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>
                <a:latin typeface="Candara" panose="020E0502030303020204" pitchFamily="34" charset="0"/>
              </a:rPr>
              <a:t>a Magyar Kémikusok Egyesülete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>
                <a:latin typeface="Candara" panose="020E0502030303020204" pitchFamily="34" charset="0"/>
              </a:rPr>
              <a:t>ELTE Informatikai Kar Mesterséges Intelligencia Csoport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>
                <a:latin typeface="Candara" panose="020E0502030303020204" pitchFamily="34" charset="0"/>
              </a:rPr>
              <a:t>Magyar Innovációs Szövetséggel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hu-HU" dirty="0">
              <a:latin typeface="Candara" panose="020E0502030303020204" pitchFamily="34" charset="0"/>
            </a:endParaRPr>
          </a:p>
          <a:p>
            <a:pPr>
              <a:lnSpc>
                <a:spcPct val="150000"/>
              </a:lnSpc>
            </a:pPr>
            <a:r>
              <a:rPr lang="hu-HU" dirty="0">
                <a:latin typeface="Candara" panose="020E0502030303020204" pitchFamily="34" charset="0"/>
              </a:rPr>
              <a:t>Célunk, hogy a következő tanévtől elérhetővé váljon a diákok számára </a:t>
            </a:r>
            <a:r>
              <a:rPr lang="hu-HU" b="1" dirty="0">
                <a:latin typeface="Candara" panose="020E0502030303020204" pitchFamily="34" charset="0"/>
              </a:rPr>
              <a:t>a kémia és a mesterséges intelligencia</a:t>
            </a:r>
            <a:r>
              <a:rPr lang="hu-HU" dirty="0">
                <a:latin typeface="Candara" panose="020E0502030303020204" pitchFamily="34" charset="0"/>
              </a:rPr>
              <a:t> országos szakkörhálózata és Olimpiai Iskolája is.</a:t>
            </a:r>
          </a:p>
        </p:txBody>
      </p:sp>
    </p:spTree>
    <p:extLst>
      <p:ext uri="{BB962C8B-B14F-4D97-AF65-F5344CB8AC3E}">
        <p14:creationId xmlns:p14="http://schemas.microsoft.com/office/powerpoint/2010/main" val="42231698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721ACC-87A7-D683-30C1-BF92896BB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35588AB4-26A3-81A2-4E93-FF011B4426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751" y="5656489"/>
            <a:ext cx="428625" cy="733425"/>
          </a:xfrm>
          <a:prstGeom prst="rect">
            <a:avLst/>
          </a:prstGeom>
        </p:spPr>
      </p:pic>
      <p:pic>
        <p:nvPicPr>
          <p:cNvPr id="13" name="Kép 12" descr="A képen Grafika, kör, szimbólum, tervezés látható&#10;&#10;Lehet, hogy az AI által létrehozott tartalom helytelen.">
            <a:extLst>
              <a:ext uri="{FF2B5EF4-FFF2-40B4-BE49-F238E27FC236}">
                <a16:creationId xmlns:a16="http://schemas.microsoft.com/office/drawing/2014/main" id="{B7BEDCDB-151A-784D-E523-291455FFEA0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1511" t="16684" r="12539" b="-547"/>
          <a:stretch>
            <a:fillRect/>
          </a:stretch>
        </p:blipFill>
        <p:spPr>
          <a:xfrm>
            <a:off x="7235989" y="2985"/>
            <a:ext cx="4949170" cy="4433285"/>
          </a:xfrm>
          <a:prstGeom prst="rect">
            <a:avLst/>
          </a:prstGeom>
        </p:spPr>
      </p:pic>
      <p:sp>
        <p:nvSpPr>
          <p:cNvPr id="3" name="Alcím 2">
            <a:extLst>
              <a:ext uri="{FF2B5EF4-FFF2-40B4-BE49-F238E27FC236}">
                <a16:creationId xmlns:a16="http://schemas.microsoft.com/office/drawing/2014/main" id="{BF153B02-277C-6642-901E-2C29778867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5098" y="5702372"/>
            <a:ext cx="9582285" cy="731817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hu-HU" sz="2000" b="1" dirty="0">
                <a:solidFill>
                  <a:prstClr val="black"/>
                </a:solidFill>
                <a:latin typeface="Candara" panose="020E0502030303020204" pitchFamily="34" charset="0"/>
                <a:ea typeface="Lato"/>
                <a:cs typeface="Lato"/>
              </a:rPr>
              <a:t>AS250</a:t>
            </a:r>
            <a:r>
              <a:rPr lang="hu-HU" sz="2000" dirty="0">
                <a:solidFill>
                  <a:prstClr val="black"/>
                </a:solidFill>
                <a:latin typeface="Candara" panose="020E0502030303020204" pitchFamily="34" charset="0"/>
                <a:ea typeface="Lato"/>
                <a:cs typeface="Lato"/>
              </a:rPr>
              <a:t> STEM TEHETSÉGGONDOZÓ KÖZPONT</a:t>
            </a:r>
            <a:endParaRPr lang="en-US" sz="2000" dirty="0">
              <a:latin typeface="Candara" panose="020E0502030303020204" pitchFamily="34" charset="0"/>
              <a:ea typeface="Lato Black"/>
              <a:cs typeface="Lato Black"/>
            </a:endParaRPr>
          </a:p>
          <a:p>
            <a:pPr algn="l">
              <a:lnSpc>
                <a:spcPct val="150000"/>
              </a:lnSpc>
              <a:spcBef>
                <a:spcPts val="0"/>
              </a:spcBef>
            </a:pPr>
            <a:endParaRPr lang="en-US" sz="2000" dirty="0">
              <a:latin typeface="Candara" panose="020E0502030303020204" pitchFamily="34" charset="0"/>
              <a:ea typeface="Lato Black"/>
              <a:cs typeface="Lato Black"/>
            </a:endParaRPr>
          </a:p>
          <a:p>
            <a:pPr>
              <a:lnSpc>
                <a:spcPct val="150000"/>
              </a:lnSpc>
            </a:pPr>
            <a:endParaRPr lang="hu-HU" sz="1600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pic>
        <p:nvPicPr>
          <p:cNvPr id="14" name="Kép 13" descr="A képen fekete, sötétség látható&#10;&#10;Lehet, hogy az AI által létrehozott tartalom helytelen.">
            <a:extLst>
              <a:ext uri="{FF2B5EF4-FFF2-40B4-BE49-F238E27FC236}">
                <a16:creationId xmlns:a16="http://schemas.microsoft.com/office/drawing/2014/main" id="{5BBE07C2-EFCF-1855-5F11-396047424E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21892" y="5941220"/>
            <a:ext cx="1621476" cy="385436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91DB2204-6C71-36DA-900D-198BC8DD46B5}"/>
              </a:ext>
            </a:extLst>
          </p:cNvPr>
          <p:cNvSpPr>
            <a:spLocks noGrp="1"/>
          </p:cNvSpPr>
          <p:nvPr/>
        </p:nvSpPr>
        <p:spPr>
          <a:xfrm>
            <a:off x="6113840" y="1078757"/>
            <a:ext cx="5616719" cy="62913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endParaRPr lang="hu-HU" sz="1050" dirty="0">
              <a:latin typeface="Candara" panose="020E0502030303020204" pitchFamily="34" charset="0"/>
              <a:ea typeface="Lato"/>
              <a:cs typeface="Lato"/>
            </a:endParaRP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0EF43C79-8F5D-94B6-72F5-7477A4EACD12}"/>
              </a:ext>
            </a:extLst>
          </p:cNvPr>
          <p:cNvSpPr txBox="1"/>
          <p:nvPr/>
        </p:nvSpPr>
        <p:spPr>
          <a:xfrm>
            <a:off x="685389" y="370213"/>
            <a:ext cx="9582284" cy="47445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hu-HU" dirty="0">
                <a:latin typeface="Candara" panose="020E0502030303020204" pitchFamily="34" charset="0"/>
              </a:rPr>
              <a:t>AS250 Alapítvány együttműködés</a:t>
            </a:r>
          </a:p>
          <a:p>
            <a:pPr>
              <a:lnSpc>
                <a:spcPct val="130000"/>
              </a:lnSpc>
            </a:pPr>
            <a:r>
              <a:rPr lang="hu-HU" dirty="0">
                <a:latin typeface="Candara" panose="020E0502030303020204" pitchFamily="34" charset="0"/>
              </a:rPr>
              <a:t>A tervek szerint a </a:t>
            </a:r>
            <a:r>
              <a:rPr lang="hu-HU" b="1" dirty="0">
                <a:latin typeface="Candara" panose="020E0502030303020204" pitchFamily="34" charset="0"/>
              </a:rPr>
              <a:t>STEM Tehetséggondozó Központ </a:t>
            </a:r>
            <a:r>
              <a:rPr lang="hu-HU" dirty="0">
                <a:latin typeface="Candara" panose="020E0502030303020204" pitchFamily="34" charset="0"/>
              </a:rPr>
              <a:t>Kárpátalján (Ukrajna), Bátyú község közelében, a magyar-ukrán határtól néhány kilométerre épül meg (</a:t>
            </a:r>
            <a:r>
              <a:rPr lang="hu-HU" dirty="0" err="1">
                <a:latin typeface="Candara" panose="020E0502030303020204" pitchFamily="34" charset="0"/>
              </a:rPr>
              <a:t>Lónyai</a:t>
            </a:r>
            <a:r>
              <a:rPr lang="hu-HU" dirty="0">
                <a:latin typeface="Candara" panose="020E0502030303020204" pitchFamily="34" charset="0"/>
              </a:rPr>
              <a:t> grófok régi birtoka). </a:t>
            </a:r>
          </a:p>
          <a:p>
            <a:pPr>
              <a:lnSpc>
                <a:spcPct val="130000"/>
              </a:lnSpc>
            </a:pPr>
            <a:endParaRPr lang="hu-HU" dirty="0">
              <a:latin typeface="Candara" panose="020E0502030303020204" pitchFamily="34" charset="0"/>
            </a:endParaRPr>
          </a:p>
          <a:p>
            <a:pPr>
              <a:lnSpc>
                <a:spcPct val="130000"/>
              </a:lnSpc>
            </a:pPr>
            <a:r>
              <a:rPr lang="hu-HU" dirty="0">
                <a:latin typeface="Candara" panose="020E0502030303020204" pitchFamily="34" charset="0"/>
              </a:rPr>
              <a:t>A létesítmény szálláshellyel, étkezővel, </a:t>
            </a:r>
            <a:r>
              <a:rPr lang="hu-HU" b="1" dirty="0">
                <a:latin typeface="Candara" panose="020E0502030303020204" pitchFamily="34" charset="0"/>
              </a:rPr>
              <a:t>korszerűen felszerelt tantermekkel és laboratóriumokkal </a:t>
            </a:r>
            <a:r>
              <a:rPr lang="hu-HU" dirty="0">
                <a:latin typeface="Candara" panose="020E0502030303020204" pitchFamily="34" charset="0"/>
              </a:rPr>
              <a:t>rendelkezik majd, továbbá egy különálló </a:t>
            </a:r>
            <a:r>
              <a:rPr lang="hu-HU" b="1" dirty="0">
                <a:latin typeface="Candara" panose="020E0502030303020204" pitchFamily="34" charset="0"/>
              </a:rPr>
              <a:t>sportkomplexum </a:t>
            </a:r>
            <a:r>
              <a:rPr lang="hu-HU" dirty="0">
                <a:latin typeface="Candara" panose="020E0502030303020204" pitchFamily="34" charset="0"/>
              </a:rPr>
              <a:t>is kapcsolódik hozzá.</a:t>
            </a:r>
          </a:p>
          <a:p>
            <a:pPr>
              <a:lnSpc>
                <a:spcPct val="130000"/>
              </a:lnSpc>
            </a:pPr>
            <a:br>
              <a:rPr lang="hu-HU" dirty="0">
                <a:latin typeface="Candara" panose="020E0502030303020204" pitchFamily="34" charset="0"/>
              </a:rPr>
            </a:br>
            <a:r>
              <a:rPr lang="hu-HU" dirty="0">
                <a:latin typeface="Candara" panose="020E0502030303020204" pitchFamily="34" charset="0"/>
              </a:rPr>
              <a:t>100 diák (kétágyas, és pár akadálymentesített szobában) és 20 tanárt tud egyágyas szobában elszállásolni. </a:t>
            </a:r>
          </a:p>
          <a:p>
            <a:pPr>
              <a:lnSpc>
                <a:spcPct val="130000"/>
              </a:lnSpc>
            </a:pPr>
            <a:endParaRPr lang="hu-HU" dirty="0">
              <a:latin typeface="Candara" panose="020E0502030303020204" pitchFamily="34" charset="0"/>
            </a:endParaRPr>
          </a:p>
          <a:p>
            <a:pPr>
              <a:lnSpc>
                <a:spcPct val="130000"/>
              </a:lnSpc>
            </a:pPr>
            <a:r>
              <a:rPr lang="hu-HU" dirty="0">
                <a:latin typeface="Candara" panose="020E0502030303020204" pitchFamily="34" charset="0"/>
              </a:rPr>
              <a:t>2028 szeptember: folyamatos váltásban a matematika, fizika, informatika, kémia olimpiai csapat havi ötnapos felkészítése ott történik (most kétnapos, budapesti hotelekben, következő tanévtől havi három nap, szintén hotelekben). </a:t>
            </a:r>
          </a:p>
        </p:txBody>
      </p:sp>
    </p:spTree>
    <p:extLst>
      <p:ext uri="{BB962C8B-B14F-4D97-AF65-F5344CB8AC3E}">
        <p14:creationId xmlns:p14="http://schemas.microsoft.com/office/powerpoint/2010/main" val="19697135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0A31C2-2F6E-ABC0-EDBC-94C70FBB6A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A0928035-0EDE-8FD0-ED83-F8795490A8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751" y="5642187"/>
            <a:ext cx="428625" cy="733425"/>
          </a:xfrm>
          <a:prstGeom prst="rect">
            <a:avLst/>
          </a:prstGeom>
        </p:spPr>
      </p:pic>
      <p:pic>
        <p:nvPicPr>
          <p:cNvPr id="13" name="Kép 12" descr="A képen Grafika, kör, szimbólum, tervezés látható&#10;&#10;Lehet, hogy az AI által létrehozott tartalom helytelen.">
            <a:extLst>
              <a:ext uri="{FF2B5EF4-FFF2-40B4-BE49-F238E27FC236}">
                <a16:creationId xmlns:a16="http://schemas.microsoft.com/office/drawing/2014/main" id="{0144ED20-D0FD-AED2-714E-C2A2EAE179F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1511" t="16684" r="12539" b="-547"/>
          <a:stretch>
            <a:fillRect/>
          </a:stretch>
        </p:blipFill>
        <p:spPr>
          <a:xfrm>
            <a:off x="7235989" y="2985"/>
            <a:ext cx="4949170" cy="4433285"/>
          </a:xfrm>
          <a:prstGeom prst="rect">
            <a:avLst/>
          </a:prstGeom>
        </p:spPr>
      </p:pic>
      <p:sp>
        <p:nvSpPr>
          <p:cNvPr id="3" name="Alcím 2">
            <a:extLst>
              <a:ext uri="{FF2B5EF4-FFF2-40B4-BE49-F238E27FC236}">
                <a16:creationId xmlns:a16="http://schemas.microsoft.com/office/drawing/2014/main" id="{E2AA514A-3F10-FBA8-D8FA-2FC59B9D09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5098" y="5702374"/>
            <a:ext cx="9582285" cy="731817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hu-HU" sz="2000" b="1" dirty="0">
                <a:solidFill>
                  <a:prstClr val="black"/>
                </a:solidFill>
                <a:latin typeface="Candara" panose="020E0502030303020204" pitchFamily="34" charset="0"/>
                <a:ea typeface="Lato"/>
                <a:cs typeface="Lato"/>
              </a:rPr>
              <a:t>AS250</a:t>
            </a:r>
            <a:r>
              <a:rPr lang="hu-HU" sz="2000" dirty="0">
                <a:solidFill>
                  <a:prstClr val="black"/>
                </a:solidFill>
                <a:latin typeface="Candara" panose="020E0502030303020204" pitchFamily="34" charset="0"/>
                <a:ea typeface="Lato"/>
                <a:cs typeface="Lato"/>
              </a:rPr>
              <a:t> STEM TEHETSÉGGONDOZÓ KÖZPONT</a:t>
            </a:r>
            <a:endParaRPr lang="en-US" sz="2000" dirty="0">
              <a:latin typeface="Candara" panose="020E0502030303020204" pitchFamily="34" charset="0"/>
              <a:ea typeface="Lato Black"/>
              <a:cs typeface="Lato Black"/>
            </a:endParaRPr>
          </a:p>
          <a:p>
            <a:pPr algn="l">
              <a:lnSpc>
                <a:spcPct val="150000"/>
              </a:lnSpc>
              <a:spcBef>
                <a:spcPts val="0"/>
              </a:spcBef>
            </a:pPr>
            <a:endParaRPr lang="en-US" sz="2000" dirty="0">
              <a:latin typeface="Candara" panose="020E0502030303020204" pitchFamily="34" charset="0"/>
              <a:ea typeface="Lato Black"/>
              <a:cs typeface="Lato Black"/>
            </a:endParaRPr>
          </a:p>
          <a:p>
            <a:pPr>
              <a:lnSpc>
                <a:spcPct val="150000"/>
              </a:lnSpc>
            </a:pPr>
            <a:endParaRPr lang="hu-HU" sz="1600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pic>
        <p:nvPicPr>
          <p:cNvPr id="14" name="Kép 13" descr="A képen fekete, sötétség látható&#10;&#10;Lehet, hogy az AI által létrehozott tartalom helytelen.">
            <a:extLst>
              <a:ext uri="{FF2B5EF4-FFF2-40B4-BE49-F238E27FC236}">
                <a16:creationId xmlns:a16="http://schemas.microsoft.com/office/drawing/2014/main" id="{958A5D9A-85BB-BF2C-82BE-2AA908C47B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21892" y="5941220"/>
            <a:ext cx="1621476" cy="385436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551248D2-9133-7516-E73F-A8BC7776C341}"/>
              </a:ext>
            </a:extLst>
          </p:cNvPr>
          <p:cNvSpPr>
            <a:spLocks noGrp="1"/>
          </p:cNvSpPr>
          <p:nvPr/>
        </p:nvSpPr>
        <p:spPr>
          <a:xfrm>
            <a:off x="6113840" y="1078757"/>
            <a:ext cx="5616719" cy="62913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endParaRPr lang="hu-HU" sz="1050" dirty="0">
              <a:latin typeface="Candara" panose="020E0502030303020204" pitchFamily="34" charset="0"/>
              <a:ea typeface="Lato"/>
              <a:cs typeface="Lato"/>
            </a:endParaRPr>
          </a:p>
        </p:txBody>
      </p:sp>
      <p:pic>
        <p:nvPicPr>
          <p:cNvPr id="11" name="Kép 10">
            <a:extLst>
              <a:ext uri="{FF2B5EF4-FFF2-40B4-BE49-F238E27FC236}">
                <a16:creationId xmlns:a16="http://schemas.microsoft.com/office/drawing/2014/main" id="{C59171A7-3CF8-B0CB-E5C9-5D3FEA35BD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51" y="524058"/>
            <a:ext cx="7303966" cy="4867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0686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7B012A-A31D-640E-8B6A-2E29FEAE9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ím 1">
            <a:extLst>
              <a:ext uri="{FF2B5EF4-FFF2-40B4-BE49-F238E27FC236}">
                <a16:creationId xmlns:a16="http://schemas.microsoft.com/office/drawing/2014/main" id="{78620AE6-801A-6429-8599-5F73CAA1BB17}"/>
              </a:ext>
            </a:extLst>
          </p:cNvPr>
          <p:cNvSpPr>
            <a:spLocks noGrp="1"/>
          </p:cNvSpPr>
          <p:nvPr/>
        </p:nvSpPr>
        <p:spPr>
          <a:xfrm>
            <a:off x="825739" y="1473780"/>
            <a:ext cx="4637232" cy="186033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hu-HU" sz="3600" dirty="0">
                <a:latin typeface="Candara" panose="020E0502030303020204" pitchFamily="34" charset="0"/>
                <a:ea typeface="Lato Black"/>
                <a:cs typeface="Lato Black"/>
              </a:rPr>
              <a:t>KÖSZÖNÖM MEGTISZTELŐ FIGYELMÜKET!</a:t>
            </a:r>
          </a:p>
        </p:txBody>
      </p:sp>
      <p:sp>
        <p:nvSpPr>
          <p:cNvPr id="7" name="Cím 1">
            <a:extLst>
              <a:ext uri="{FF2B5EF4-FFF2-40B4-BE49-F238E27FC236}">
                <a16:creationId xmlns:a16="http://schemas.microsoft.com/office/drawing/2014/main" id="{EFB6330F-689E-8D03-597B-3D8FF802EDA9}"/>
              </a:ext>
            </a:extLst>
          </p:cNvPr>
          <p:cNvSpPr>
            <a:spLocks noGrp="1"/>
          </p:cNvSpPr>
          <p:nvPr/>
        </p:nvSpPr>
        <p:spPr>
          <a:xfrm>
            <a:off x="954272" y="1961789"/>
            <a:ext cx="4380167" cy="342243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lnSpc>
                <a:spcPct val="100000"/>
              </a:lnSpc>
              <a:spcBef>
                <a:spcPts val="2000"/>
              </a:spcBef>
              <a:buFont typeface="Arial,Sans-Serif" panose="020B0604020202020204" pitchFamily="34" charset="0"/>
              <a:buChar char="•"/>
            </a:pPr>
            <a:endParaRPr lang="hu-HU" sz="2000" dirty="0">
              <a:latin typeface="Lato"/>
              <a:ea typeface="Lato"/>
              <a:cs typeface="Lato"/>
            </a:endParaRPr>
          </a:p>
          <a:p>
            <a:pPr marL="342900" indent="-342900" algn="l">
              <a:lnSpc>
                <a:spcPct val="100000"/>
              </a:lnSpc>
              <a:spcBef>
                <a:spcPts val="2000"/>
              </a:spcBef>
              <a:buFont typeface="Arial" panose="020B0604020202020204" pitchFamily="34" charset="0"/>
              <a:buChar char="•"/>
            </a:pPr>
            <a:endParaRPr lang="hu-HU" sz="2000" dirty="0">
              <a:latin typeface="Lato"/>
              <a:ea typeface="Lato"/>
              <a:cs typeface="Lato"/>
            </a:endParaRPr>
          </a:p>
        </p:txBody>
      </p:sp>
      <p:pic>
        <p:nvPicPr>
          <p:cNvPr id="6" name="Kép 5" descr="A képen személy, ruházat, irodaszerek, fedett pályás látható&#10;&#10;Lehet, hogy az AI által létrehozott tartalom helytelen.">
            <a:extLst>
              <a:ext uri="{FF2B5EF4-FFF2-40B4-BE49-F238E27FC236}">
                <a16:creationId xmlns:a16="http://schemas.microsoft.com/office/drawing/2014/main" id="{FE93D247-7B46-B702-607E-C68D6096D7A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3000"/>
          </a:blip>
          <a:srcRect l="186" b="20362"/>
          <a:stretch>
            <a:fillRect/>
          </a:stretch>
        </p:blipFill>
        <p:spPr>
          <a:xfrm>
            <a:off x="6483049" y="0"/>
            <a:ext cx="5708952" cy="6865318"/>
          </a:xfrm>
          <a:prstGeom prst="rect">
            <a:avLst/>
          </a:prstGeom>
        </p:spPr>
      </p:pic>
      <p:pic>
        <p:nvPicPr>
          <p:cNvPr id="14" name="Kép 13" descr="A képen fekete, sötétség látható&#10;&#10;Lehet, hogy az AI által létrehozott tartalom helytelen.">
            <a:extLst>
              <a:ext uri="{FF2B5EF4-FFF2-40B4-BE49-F238E27FC236}">
                <a16:creationId xmlns:a16="http://schemas.microsoft.com/office/drawing/2014/main" id="{EB1FCD1C-6B3D-7533-718B-9DF9D3F806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1892" y="5941220"/>
            <a:ext cx="1621476" cy="385436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E8CD1942-38FB-1272-2A8F-80B99A893D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751" y="5642187"/>
            <a:ext cx="428625" cy="733425"/>
          </a:xfrm>
          <a:prstGeom prst="rect">
            <a:avLst/>
          </a:prstGeom>
        </p:spPr>
      </p:pic>
      <p:sp>
        <p:nvSpPr>
          <p:cNvPr id="11" name="Alcím 2">
            <a:extLst>
              <a:ext uri="{FF2B5EF4-FFF2-40B4-BE49-F238E27FC236}">
                <a16:creationId xmlns:a16="http://schemas.microsoft.com/office/drawing/2014/main" id="{5626701A-B846-7BC9-FAE6-846DC54CAA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7092" y="5600912"/>
            <a:ext cx="9582285" cy="731817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hu-HU" sz="2200" b="1" dirty="0">
                <a:solidFill>
                  <a:prstClr val="black"/>
                </a:solidFill>
                <a:latin typeface="Candara" panose="020E0502030303020204" pitchFamily="34" charset="0"/>
                <a:ea typeface="Lato"/>
                <a:cs typeface="Lato"/>
              </a:rPr>
              <a:t>BERECZKEI DÁVID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hu-HU" sz="2200" dirty="0">
                <a:solidFill>
                  <a:prstClr val="black"/>
                </a:solidFill>
                <a:latin typeface="Candara" panose="020E0502030303020204" pitchFamily="34" charset="0"/>
                <a:ea typeface="Lato"/>
                <a:cs typeface="Lato"/>
              </a:rPr>
              <a:t>bereczkei@matfin.org</a:t>
            </a:r>
            <a:endParaRPr lang="hu-HU" sz="2200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498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6BF88-78E9-2D6B-3F1E-81BB69662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35C83892-BDDA-0AD4-72A4-9025E1E977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751" y="5656489"/>
            <a:ext cx="428625" cy="733425"/>
          </a:xfrm>
          <a:prstGeom prst="rect">
            <a:avLst/>
          </a:prstGeom>
        </p:spPr>
      </p:pic>
      <p:pic>
        <p:nvPicPr>
          <p:cNvPr id="13" name="Kép 12" descr="A képen Grafika, kör, szimbólum, tervezés látható&#10;&#10;Lehet, hogy az AI által létrehozott tartalom helytelen.">
            <a:extLst>
              <a:ext uri="{FF2B5EF4-FFF2-40B4-BE49-F238E27FC236}">
                <a16:creationId xmlns:a16="http://schemas.microsoft.com/office/drawing/2014/main" id="{51613746-0051-35F5-DE82-920394588B6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1511" t="16684" r="12539" b="-547"/>
          <a:stretch>
            <a:fillRect/>
          </a:stretch>
        </p:blipFill>
        <p:spPr>
          <a:xfrm>
            <a:off x="7235989" y="2985"/>
            <a:ext cx="4949170" cy="4433285"/>
          </a:xfrm>
          <a:prstGeom prst="rect">
            <a:avLst/>
          </a:prstGeom>
        </p:spPr>
      </p:pic>
      <p:sp>
        <p:nvSpPr>
          <p:cNvPr id="7" name="Cím 1">
            <a:extLst>
              <a:ext uri="{FF2B5EF4-FFF2-40B4-BE49-F238E27FC236}">
                <a16:creationId xmlns:a16="http://schemas.microsoft.com/office/drawing/2014/main" id="{D1E83755-C67F-43B9-96AA-EC3C6B77ECFA}"/>
              </a:ext>
            </a:extLst>
          </p:cNvPr>
          <p:cNvSpPr>
            <a:spLocks noGrp="1"/>
          </p:cNvSpPr>
          <p:nvPr/>
        </p:nvSpPr>
        <p:spPr>
          <a:xfrm>
            <a:off x="965376" y="955736"/>
            <a:ext cx="6660375" cy="41117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Bef>
                <a:spcPts val="2000"/>
              </a:spcBef>
            </a:pPr>
            <a:endParaRPr lang="hu-HU" sz="1400" dirty="0">
              <a:latin typeface="Lato"/>
              <a:ea typeface="Lato"/>
              <a:cs typeface="Lato"/>
            </a:endParaRP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05008A5F-22FD-D227-1857-4D029C564C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5098" y="5807477"/>
            <a:ext cx="9582285" cy="731817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hu-HU" sz="2000" dirty="0">
                <a:solidFill>
                  <a:prstClr val="black"/>
                </a:solidFill>
                <a:latin typeface="Candara" panose="020E0502030303020204" pitchFamily="34" charset="0"/>
                <a:ea typeface="Lato"/>
                <a:cs typeface="Lato"/>
              </a:rPr>
              <a:t>AZ ALAPÍTVÁNY INDULÁSA</a:t>
            </a:r>
            <a:endParaRPr lang="en-US" sz="2000" dirty="0">
              <a:solidFill>
                <a:prstClr val="black"/>
              </a:solidFill>
              <a:latin typeface="Candara" panose="020E0502030303020204" pitchFamily="34" charset="0"/>
              <a:ea typeface="Lato Black"/>
              <a:cs typeface="Lato Black"/>
            </a:endParaRPr>
          </a:p>
          <a:p>
            <a:endParaRPr lang="hu-HU" sz="1600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pic>
        <p:nvPicPr>
          <p:cNvPr id="14" name="Kép 13" descr="A képen fekete, sötétség látható&#10;&#10;Lehet, hogy az AI által létrehozott tartalom helytelen.">
            <a:extLst>
              <a:ext uri="{FF2B5EF4-FFF2-40B4-BE49-F238E27FC236}">
                <a16:creationId xmlns:a16="http://schemas.microsoft.com/office/drawing/2014/main" id="{2D13876F-F482-FA3F-D074-8392AA635F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21892" y="5941220"/>
            <a:ext cx="1621476" cy="385436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A471FF5B-1C0B-678E-67E4-9B2C5F9962A7}"/>
              </a:ext>
            </a:extLst>
          </p:cNvPr>
          <p:cNvSpPr>
            <a:spLocks noGrp="1"/>
          </p:cNvSpPr>
          <p:nvPr/>
        </p:nvSpPr>
        <p:spPr>
          <a:xfrm>
            <a:off x="6113840" y="1078757"/>
            <a:ext cx="5616719" cy="62913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hu-HU" sz="1050" dirty="0">
              <a:latin typeface="Lato"/>
              <a:ea typeface="Lato"/>
              <a:cs typeface="Lato"/>
            </a:endParaRPr>
          </a:p>
        </p:txBody>
      </p:sp>
      <p:sp>
        <p:nvSpPr>
          <p:cNvPr id="5" name="Cím 1">
            <a:extLst>
              <a:ext uri="{FF2B5EF4-FFF2-40B4-BE49-F238E27FC236}">
                <a16:creationId xmlns:a16="http://schemas.microsoft.com/office/drawing/2014/main" id="{5412796E-110E-4588-2505-31D5F23E4E24}"/>
              </a:ext>
            </a:extLst>
          </p:cNvPr>
          <p:cNvSpPr>
            <a:spLocks noGrp="1"/>
          </p:cNvSpPr>
          <p:nvPr/>
        </p:nvSpPr>
        <p:spPr>
          <a:xfrm>
            <a:off x="164869" y="1813077"/>
            <a:ext cx="9582285" cy="40364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en-US" sz="1400" dirty="0">
              <a:latin typeface="Lato"/>
            </a:endParaRP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FA9D3FF9-42DD-1467-FDD3-58BDF0A46C2B}"/>
              </a:ext>
            </a:extLst>
          </p:cNvPr>
          <p:cNvSpPr txBox="1"/>
          <p:nvPr/>
        </p:nvSpPr>
        <p:spPr>
          <a:xfrm>
            <a:off x="696482" y="896333"/>
            <a:ext cx="748135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800" dirty="0">
                <a:effectLst/>
                <a:latin typeface="Candara" panose="020E0502030303020204" pitchFamily="34" charset="0"/>
                <a:ea typeface="Lato" panose="020F0502020204030203" pitchFamily="34" charset="0"/>
                <a:cs typeface="Lato" panose="020F0502020204030203" pitchFamily="34" charset="0"/>
              </a:rPr>
              <a:t>A MATFIN Alapítványt </a:t>
            </a:r>
            <a:r>
              <a:rPr lang="hu-HU" sz="1800" b="1" dirty="0">
                <a:effectLst/>
                <a:latin typeface="Candara" panose="020E0502030303020204" pitchFamily="34" charset="0"/>
                <a:ea typeface="Lato" panose="020F0502020204030203" pitchFamily="34" charset="0"/>
                <a:cs typeface="Lato" panose="020F0502020204030203" pitchFamily="34" charset="0"/>
              </a:rPr>
              <a:t>Prof. Dr. Krausz Ferenc Nobel-díjas fizikus</a:t>
            </a:r>
            <a:r>
              <a:rPr lang="hu-HU" sz="1800" dirty="0">
                <a:effectLst/>
                <a:latin typeface="Candara" panose="020E0502030303020204" pitchFamily="34" charset="0"/>
                <a:ea typeface="Lato" panose="020F0502020204030203" pitchFamily="34" charset="0"/>
                <a:cs typeface="Lato" panose="020F0502020204030203" pitchFamily="34" charset="0"/>
              </a:rPr>
              <a:t> alapította 2024. december 17-én. </a:t>
            </a:r>
          </a:p>
          <a:p>
            <a:r>
              <a:rPr lang="hu-HU" sz="1800" dirty="0">
                <a:effectLst/>
                <a:latin typeface="Candara" panose="020E0502030303020204" pitchFamily="34" charset="0"/>
                <a:ea typeface="Lato" panose="020F0502020204030203" pitchFamily="34" charset="0"/>
                <a:cs typeface="Lato" panose="020F0502020204030203" pitchFamily="34" charset="0"/>
              </a:rPr>
              <a:t>Nemzeti Kutatási, Fejlesztési és Innovációs Hivatal támogatás: 780 M Ft</a:t>
            </a:r>
          </a:p>
          <a:p>
            <a:r>
              <a:rPr lang="hu-HU" dirty="0">
                <a:latin typeface="Candara" panose="020E0502030303020204" pitchFamily="34" charset="0"/>
                <a:ea typeface="Lato" panose="020F0502020204030203" pitchFamily="34" charset="0"/>
                <a:cs typeface="Lato" panose="020F0502020204030203" pitchFamily="34" charset="0"/>
              </a:rPr>
              <a:t>Időszak: </a:t>
            </a:r>
            <a:r>
              <a:rPr lang="hu-HU" sz="1800" dirty="0">
                <a:effectLst/>
                <a:latin typeface="Candara" panose="020E0502030303020204" pitchFamily="34" charset="0"/>
                <a:ea typeface="Lato" panose="020F0502020204030203" pitchFamily="34" charset="0"/>
                <a:cs typeface="Lato" panose="020F0502020204030203" pitchFamily="34" charset="0"/>
              </a:rPr>
              <a:t> 2025. június 1. – 2027. július 15.  </a:t>
            </a:r>
          </a:p>
          <a:p>
            <a:endParaRPr lang="hu-HU" dirty="0">
              <a:latin typeface="Candara" panose="020E0502030303020204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hu-HU" dirty="0">
                <a:latin typeface="Candara" panose="020E0502030303020204" pitchFamily="34" charset="0"/>
              </a:rPr>
              <a:t>A támogatásnak köszönhetően a MATFIN Alapítvány három kiemelt területen segíti a </a:t>
            </a:r>
            <a:r>
              <a:rPr lang="hu-HU" b="1" dirty="0">
                <a:latin typeface="Candara" panose="020E0502030303020204" pitchFamily="34" charset="0"/>
              </a:rPr>
              <a:t>matematika, fizika és informatika</a:t>
            </a:r>
            <a:r>
              <a:rPr lang="hu-HU" dirty="0">
                <a:latin typeface="Candara" panose="020E0502030303020204" pitchFamily="34" charset="0"/>
              </a:rPr>
              <a:t> iránt érdeklődő középiskolás diákok folyamatos fejlődését:</a:t>
            </a:r>
          </a:p>
          <a:p>
            <a:r>
              <a:rPr lang="hu-HU" dirty="0">
                <a:latin typeface="Candara" panose="020E0502030303020204" pitchFamily="34" charset="0"/>
              </a:rPr>
              <a:t>1. Középiskolai tehetséggondozás</a:t>
            </a:r>
          </a:p>
          <a:p>
            <a:r>
              <a:rPr lang="hu-HU" dirty="0">
                <a:latin typeface="Candara" panose="020E0502030303020204" pitchFamily="34" charset="0"/>
              </a:rPr>
              <a:t>2. Hazai tanulmányi versenyek támogatása </a:t>
            </a:r>
          </a:p>
          <a:p>
            <a:r>
              <a:rPr lang="hu-HU" dirty="0">
                <a:latin typeface="Candara" panose="020E0502030303020204" pitchFamily="34" charset="0"/>
              </a:rPr>
              <a:t>3. Szakmai folyóiratok támogatása és kiadása</a:t>
            </a:r>
          </a:p>
          <a:p>
            <a:r>
              <a:rPr lang="hu-HU" dirty="0">
                <a:latin typeface="Candara" panose="020E0502030303020204" pitchFamily="34" charset="0"/>
              </a:rPr>
              <a:t> </a:t>
            </a:r>
          </a:p>
          <a:p>
            <a:r>
              <a:rPr lang="hu-HU" dirty="0">
                <a:latin typeface="Candara" panose="020E0502030303020204" pitchFamily="34" charset="0"/>
              </a:rPr>
              <a:t>Az Alapítvány kuratóriumában </a:t>
            </a:r>
            <a:r>
              <a:rPr lang="hu-HU" b="1" dirty="0">
                <a:latin typeface="Candara" panose="020E0502030303020204" pitchFamily="34" charset="0"/>
              </a:rPr>
              <a:t>Prof. Dr. Krausz Ferenc </a:t>
            </a:r>
            <a:r>
              <a:rPr lang="hu-HU" dirty="0">
                <a:latin typeface="Candara" panose="020E0502030303020204" pitchFamily="34" charset="0"/>
              </a:rPr>
              <a:t>(alapító),</a:t>
            </a:r>
            <a:r>
              <a:rPr lang="hu-HU" b="1" dirty="0">
                <a:latin typeface="Candara" panose="020E0502030303020204" pitchFamily="34" charset="0"/>
              </a:rPr>
              <a:t> Dr. Sükösd Csaba </a:t>
            </a:r>
            <a:r>
              <a:rPr lang="hu-HU" dirty="0">
                <a:latin typeface="Candara" panose="020E0502030303020204" pitchFamily="34" charset="0"/>
              </a:rPr>
              <a:t>(elnök)</a:t>
            </a:r>
            <a:r>
              <a:rPr lang="hu-HU" b="1" dirty="0">
                <a:latin typeface="Candara" panose="020E0502030303020204" pitchFamily="34" charset="0"/>
              </a:rPr>
              <a:t> </a:t>
            </a:r>
            <a:r>
              <a:rPr lang="hu-HU" dirty="0">
                <a:latin typeface="Candara" panose="020E0502030303020204" pitchFamily="34" charset="0"/>
              </a:rPr>
              <a:t>és</a:t>
            </a:r>
            <a:r>
              <a:rPr lang="hu-HU" b="1" dirty="0">
                <a:latin typeface="Candara" panose="020E0502030303020204" pitchFamily="34" charset="0"/>
              </a:rPr>
              <a:t> Veres Pál</a:t>
            </a:r>
            <a:r>
              <a:rPr lang="hu-HU" dirty="0">
                <a:latin typeface="Candara" panose="020E0502030303020204" pitchFamily="34" charset="0"/>
              </a:rPr>
              <a:t> foglal helyet. Felügyelőbizottsági tagok: </a:t>
            </a:r>
            <a:r>
              <a:rPr lang="hu-HU" b="1" dirty="0">
                <a:latin typeface="Candara" panose="020E0502030303020204" pitchFamily="34" charset="0"/>
              </a:rPr>
              <a:t>Dr. Kosztolányi József </a:t>
            </a:r>
            <a:r>
              <a:rPr lang="hu-HU" dirty="0">
                <a:latin typeface="Candara" panose="020E0502030303020204" pitchFamily="34" charset="0"/>
              </a:rPr>
              <a:t>(elnök), </a:t>
            </a:r>
            <a:r>
              <a:rPr lang="hu-HU" b="1" dirty="0">
                <a:latin typeface="Candara" panose="020E0502030303020204" pitchFamily="34" charset="0"/>
              </a:rPr>
              <a:t>Dr. Lengyel László </a:t>
            </a:r>
            <a:r>
              <a:rPr lang="hu-HU" dirty="0">
                <a:latin typeface="Candara" panose="020E0502030303020204" pitchFamily="34" charset="0"/>
              </a:rPr>
              <a:t>és </a:t>
            </a:r>
            <a:r>
              <a:rPr lang="hu-HU" b="1" dirty="0" err="1">
                <a:latin typeface="Candara" panose="020E0502030303020204" pitchFamily="34" charset="0"/>
              </a:rPr>
              <a:t>Mergancz</a:t>
            </a:r>
            <a:r>
              <a:rPr lang="hu-HU" b="1" dirty="0">
                <a:latin typeface="Candara" panose="020E0502030303020204" pitchFamily="34" charset="0"/>
              </a:rPr>
              <a:t> Katalin</a:t>
            </a:r>
            <a:r>
              <a:rPr lang="hu-HU" dirty="0">
                <a:latin typeface="Candara" panose="020E0502030303020204" pitchFamily="34" charset="0"/>
              </a:rPr>
              <a:t>.</a:t>
            </a:r>
            <a:endParaRPr lang="hu-HU" dirty="0">
              <a:latin typeface="Candara" panose="020E0502030303020204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hu-HU" dirty="0">
              <a:latin typeface="Candara" panose="020E0502030303020204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0673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7C13C-CCE2-CB33-8BBC-0F664B4939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3AB014C9-ED00-9C60-F6B9-D087DB7D51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751" y="5656489"/>
            <a:ext cx="428625" cy="733425"/>
          </a:xfrm>
          <a:prstGeom prst="rect">
            <a:avLst/>
          </a:prstGeom>
        </p:spPr>
      </p:pic>
      <p:pic>
        <p:nvPicPr>
          <p:cNvPr id="13" name="Kép 12" descr="A képen Grafika, kör, szimbólum, tervezés látható&#10;&#10;Lehet, hogy az AI által létrehozott tartalom helytelen.">
            <a:extLst>
              <a:ext uri="{FF2B5EF4-FFF2-40B4-BE49-F238E27FC236}">
                <a16:creationId xmlns:a16="http://schemas.microsoft.com/office/drawing/2014/main" id="{62E453B6-72FB-A1ED-4181-AEEB7048EA5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1511" t="16684" r="12539" b="-547"/>
          <a:stretch>
            <a:fillRect/>
          </a:stretch>
        </p:blipFill>
        <p:spPr>
          <a:xfrm>
            <a:off x="7235989" y="2985"/>
            <a:ext cx="4949170" cy="4433285"/>
          </a:xfrm>
          <a:prstGeom prst="rect">
            <a:avLst/>
          </a:prstGeom>
        </p:spPr>
      </p:pic>
      <p:sp>
        <p:nvSpPr>
          <p:cNvPr id="7" name="Cím 1">
            <a:extLst>
              <a:ext uri="{FF2B5EF4-FFF2-40B4-BE49-F238E27FC236}">
                <a16:creationId xmlns:a16="http://schemas.microsoft.com/office/drawing/2014/main" id="{F124F7C6-6983-287E-3645-54FA143CB1AA}"/>
              </a:ext>
            </a:extLst>
          </p:cNvPr>
          <p:cNvSpPr>
            <a:spLocks noGrp="1"/>
          </p:cNvSpPr>
          <p:nvPr/>
        </p:nvSpPr>
        <p:spPr>
          <a:xfrm>
            <a:off x="965376" y="955736"/>
            <a:ext cx="6660375" cy="41117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Bef>
                <a:spcPts val="2000"/>
              </a:spcBef>
            </a:pPr>
            <a:endParaRPr lang="hu-HU" sz="1400" dirty="0">
              <a:latin typeface="Lato"/>
              <a:ea typeface="Lato"/>
              <a:cs typeface="Lato"/>
            </a:endParaRP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ED8DF3AE-6AF3-C495-D49E-5710651140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5098" y="5849517"/>
            <a:ext cx="9582285" cy="731817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>
              <a:spcBef>
                <a:spcPts val="0"/>
              </a:spcBef>
            </a:pPr>
            <a:r>
              <a:rPr lang="hu-HU" sz="2000" dirty="0">
                <a:solidFill>
                  <a:prstClr val="black"/>
                </a:solidFill>
                <a:latin typeface="Candara" panose="020E0502030303020204" pitchFamily="34" charset="0"/>
                <a:ea typeface="Lato"/>
                <a:cs typeface="Lato"/>
              </a:rPr>
              <a:t>FŐ KÜLDETÉSÜNK</a:t>
            </a:r>
            <a:endParaRPr lang="en-US" sz="2000" dirty="0">
              <a:latin typeface="Candara" panose="020E0502030303020204" pitchFamily="34" charset="0"/>
              <a:ea typeface="Lato Black"/>
              <a:cs typeface="Lato Black"/>
            </a:endParaRPr>
          </a:p>
          <a:p>
            <a:pPr algn="l">
              <a:spcBef>
                <a:spcPts val="0"/>
              </a:spcBef>
            </a:pPr>
            <a:endParaRPr lang="en-US" sz="2000" dirty="0">
              <a:latin typeface="Candara" panose="020E0502030303020204" pitchFamily="34" charset="0"/>
              <a:ea typeface="Lato Black"/>
              <a:cs typeface="Lato Black"/>
            </a:endParaRPr>
          </a:p>
          <a:p>
            <a:endParaRPr lang="hu-HU" sz="1600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pic>
        <p:nvPicPr>
          <p:cNvPr id="14" name="Kép 13" descr="A képen fekete, sötétség látható&#10;&#10;Lehet, hogy az AI által létrehozott tartalom helytelen.">
            <a:extLst>
              <a:ext uri="{FF2B5EF4-FFF2-40B4-BE49-F238E27FC236}">
                <a16:creationId xmlns:a16="http://schemas.microsoft.com/office/drawing/2014/main" id="{6707D03B-BEBC-789A-959A-018299DC7A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21892" y="5941220"/>
            <a:ext cx="1621476" cy="385436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5812BAB4-BCBF-4BF3-A41E-75D0DE8C4142}"/>
              </a:ext>
            </a:extLst>
          </p:cNvPr>
          <p:cNvSpPr>
            <a:spLocks noGrp="1"/>
          </p:cNvSpPr>
          <p:nvPr/>
        </p:nvSpPr>
        <p:spPr>
          <a:xfrm>
            <a:off x="6113840" y="1078757"/>
            <a:ext cx="5616719" cy="62913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hu-HU" sz="1050" dirty="0">
              <a:latin typeface="Lato"/>
              <a:ea typeface="Lato"/>
              <a:cs typeface="Lato"/>
            </a:endParaRPr>
          </a:p>
        </p:txBody>
      </p:sp>
      <p:sp>
        <p:nvSpPr>
          <p:cNvPr id="5" name="Cím 1">
            <a:extLst>
              <a:ext uri="{FF2B5EF4-FFF2-40B4-BE49-F238E27FC236}">
                <a16:creationId xmlns:a16="http://schemas.microsoft.com/office/drawing/2014/main" id="{6AF7DB55-956E-BE56-5E76-E3B43E14D07A}"/>
              </a:ext>
            </a:extLst>
          </p:cNvPr>
          <p:cNvSpPr>
            <a:spLocks noGrp="1"/>
          </p:cNvSpPr>
          <p:nvPr/>
        </p:nvSpPr>
        <p:spPr>
          <a:xfrm>
            <a:off x="164869" y="1813077"/>
            <a:ext cx="9582285" cy="40364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en-US" sz="1400" dirty="0">
              <a:latin typeface="Lato"/>
            </a:endParaRP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A86F5B55-881D-FCE3-1C11-3990608F868D}"/>
              </a:ext>
            </a:extLst>
          </p:cNvPr>
          <p:cNvSpPr txBox="1"/>
          <p:nvPr/>
        </p:nvSpPr>
        <p:spPr>
          <a:xfrm>
            <a:off x="627471" y="538583"/>
            <a:ext cx="6660375" cy="50353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hu-HU" dirty="0">
                <a:latin typeface="Candara" panose="020E0502030303020204" pitchFamily="34" charset="0"/>
              </a:rPr>
              <a:t>A </a:t>
            </a:r>
            <a:r>
              <a:rPr lang="hu-HU" dirty="0" err="1">
                <a:latin typeface="Candara" panose="020E0502030303020204" pitchFamily="34" charset="0"/>
              </a:rPr>
              <a:t>Matfin</a:t>
            </a:r>
            <a:r>
              <a:rPr lang="hu-HU" dirty="0">
                <a:latin typeface="Candara" panose="020E0502030303020204" pitchFamily="34" charset="0"/>
              </a:rPr>
              <a:t> Alapítvány célja, hogy országos </a:t>
            </a:r>
            <a:r>
              <a:rPr lang="hu-HU" b="1" dirty="0">
                <a:latin typeface="Candara" panose="020E0502030303020204" pitchFamily="34" charset="0"/>
              </a:rPr>
              <a:t>tehetséggondozó programokkal </a:t>
            </a:r>
            <a:r>
              <a:rPr lang="hu-HU" dirty="0">
                <a:latin typeface="Candara" panose="020E0502030303020204" pitchFamily="34" charset="0"/>
              </a:rPr>
              <a:t>támogassa a </a:t>
            </a:r>
            <a:r>
              <a:rPr lang="hu-HU" b="1" dirty="0">
                <a:latin typeface="Candara" panose="020E0502030303020204" pitchFamily="34" charset="0"/>
              </a:rPr>
              <a:t>matematika,</a:t>
            </a:r>
            <a:r>
              <a:rPr lang="hu-HU" dirty="0">
                <a:latin typeface="Candara" panose="020E0502030303020204" pitchFamily="34" charset="0"/>
              </a:rPr>
              <a:t> a </a:t>
            </a:r>
            <a:r>
              <a:rPr lang="hu-HU" b="1" dirty="0">
                <a:latin typeface="Candara" panose="020E0502030303020204" pitchFamily="34" charset="0"/>
              </a:rPr>
              <a:t>fizika</a:t>
            </a:r>
            <a:r>
              <a:rPr lang="hu-HU" dirty="0">
                <a:latin typeface="Candara" panose="020E0502030303020204" pitchFamily="34" charset="0"/>
              </a:rPr>
              <a:t> és az </a:t>
            </a:r>
            <a:r>
              <a:rPr lang="hu-HU" b="1" dirty="0">
                <a:latin typeface="Candara" panose="020E0502030303020204" pitchFamily="34" charset="0"/>
              </a:rPr>
              <a:t>informatika</a:t>
            </a:r>
            <a:r>
              <a:rPr lang="hu-HU" dirty="0">
                <a:latin typeface="Candara" panose="020E0502030303020204" pitchFamily="34" charset="0"/>
              </a:rPr>
              <a:t> iránt érdeklődő diákokat, két formában: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>
                <a:latin typeface="Candara" panose="020E0502030303020204" pitchFamily="34" charset="0"/>
              </a:rPr>
              <a:t>országos lefedettségű </a:t>
            </a:r>
            <a:r>
              <a:rPr lang="hu-HU" b="1" dirty="0">
                <a:latin typeface="Candara" panose="020E0502030303020204" pitchFamily="34" charset="0"/>
              </a:rPr>
              <a:t>középiskolai szakkörhálózattal,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>
                <a:latin typeface="Candara" panose="020E0502030303020204" pitchFamily="34" charset="0"/>
              </a:rPr>
              <a:t>a kiemelkedő tehetségeknek </a:t>
            </a:r>
            <a:r>
              <a:rPr lang="hu-HU" b="1" dirty="0">
                <a:latin typeface="Candara" panose="020E0502030303020204" pitchFamily="34" charset="0"/>
              </a:rPr>
              <a:t>olimpiai iskolával.</a:t>
            </a:r>
          </a:p>
          <a:p>
            <a:pPr>
              <a:lnSpc>
                <a:spcPct val="150000"/>
              </a:lnSpc>
            </a:pPr>
            <a:endParaRPr lang="hu-HU" dirty="0">
              <a:latin typeface="Candara" panose="020E0502030303020204" pitchFamily="34" charset="0"/>
            </a:endParaRPr>
          </a:p>
          <a:p>
            <a:pPr>
              <a:lnSpc>
                <a:spcPct val="150000"/>
              </a:lnSpc>
            </a:pPr>
            <a:r>
              <a:rPr lang="hu-HU" dirty="0">
                <a:latin typeface="Candara" panose="020E0502030303020204" pitchFamily="34" charset="0"/>
              </a:rPr>
              <a:t>Célunk kettős: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b="1" dirty="0">
                <a:latin typeface="Candara" panose="020E0502030303020204" pitchFamily="34" charset="0"/>
              </a:rPr>
              <a:t>Szakkörök:</a:t>
            </a:r>
            <a:r>
              <a:rPr lang="hu-HU" dirty="0">
                <a:latin typeface="Candara" panose="020E0502030303020204" pitchFamily="34" charset="0"/>
              </a:rPr>
              <a:t> érettségire/emelt szintű érettségire, valamint egyetemi felvételire való felkészítés, hogy minél többen válasszák a mérnöki, tanári vagy kutatói életpályát.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b="1" dirty="0">
                <a:latin typeface="Candara" panose="020E0502030303020204" pitchFamily="34" charset="0"/>
              </a:rPr>
              <a:t>Olimpiai iskola:</a:t>
            </a:r>
            <a:r>
              <a:rPr lang="hu-HU" dirty="0">
                <a:latin typeface="Candara" panose="020E0502030303020204" pitchFamily="34" charset="0"/>
              </a:rPr>
              <a:t> a jövő kiemelkedő magyar </a:t>
            </a:r>
            <a:r>
              <a:rPr lang="hu-HU" dirty="0" err="1">
                <a:latin typeface="Candara" panose="020E0502030303020204" pitchFamily="34" charset="0"/>
              </a:rPr>
              <a:t>innovátorainak</a:t>
            </a:r>
            <a:r>
              <a:rPr lang="hu-HU" dirty="0">
                <a:latin typeface="Candara" panose="020E0502030303020204" pitchFamily="34" charset="0"/>
              </a:rPr>
              <a:t>, tudósainak, csúcskutatóinak, Nobel- és Abel-díjasainak képzése.</a:t>
            </a:r>
          </a:p>
        </p:txBody>
      </p:sp>
    </p:spTree>
    <p:extLst>
      <p:ext uri="{BB962C8B-B14F-4D97-AF65-F5344CB8AC3E}">
        <p14:creationId xmlns:p14="http://schemas.microsoft.com/office/powerpoint/2010/main" val="2218588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6D56E2-05F4-1D27-8110-9D0F90918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5C2E8AB5-94EA-B79D-862C-0D7EEBDB48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751" y="5656489"/>
            <a:ext cx="428625" cy="733425"/>
          </a:xfrm>
          <a:prstGeom prst="rect">
            <a:avLst/>
          </a:prstGeom>
        </p:spPr>
      </p:pic>
      <p:pic>
        <p:nvPicPr>
          <p:cNvPr id="13" name="Kép 12" descr="A képen Grafika, kör, szimbólum, tervezés látható&#10;&#10;Lehet, hogy az AI által létrehozott tartalom helytelen.">
            <a:extLst>
              <a:ext uri="{FF2B5EF4-FFF2-40B4-BE49-F238E27FC236}">
                <a16:creationId xmlns:a16="http://schemas.microsoft.com/office/drawing/2014/main" id="{2A93A26C-CF9D-D6D3-C887-11EE74E7D8A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1511" t="16684" r="12539" b="-547"/>
          <a:stretch>
            <a:fillRect/>
          </a:stretch>
        </p:blipFill>
        <p:spPr>
          <a:xfrm>
            <a:off x="7235989" y="2985"/>
            <a:ext cx="4949170" cy="4433285"/>
          </a:xfrm>
          <a:prstGeom prst="rect">
            <a:avLst/>
          </a:prstGeom>
        </p:spPr>
      </p:pic>
      <p:sp>
        <p:nvSpPr>
          <p:cNvPr id="7" name="Cím 1">
            <a:extLst>
              <a:ext uri="{FF2B5EF4-FFF2-40B4-BE49-F238E27FC236}">
                <a16:creationId xmlns:a16="http://schemas.microsoft.com/office/drawing/2014/main" id="{78AF698E-6A5C-AE2A-F39D-24FB820170D4}"/>
              </a:ext>
            </a:extLst>
          </p:cNvPr>
          <p:cNvSpPr>
            <a:spLocks noGrp="1"/>
          </p:cNvSpPr>
          <p:nvPr/>
        </p:nvSpPr>
        <p:spPr>
          <a:xfrm>
            <a:off x="965376" y="955736"/>
            <a:ext cx="6660375" cy="41117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Bef>
                <a:spcPts val="2000"/>
              </a:spcBef>
            </a:pPr>
            <a:endParaRPr lang="hu-HU" sz="1400" dirty="0">
              <a:latin typeface="Lato"/>
              <a:ea typeface="Lato"/>
              <a:cs typeface="Lato"/>
            </a:endParaRP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CE8385E2-4CF1-97F7-B8A0-06BAF7E5A8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5098" y="5849517"/>
            <a:ext cx="9582285" cy="731817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>
              <a:spcBef>
                <a:spcPts val="0"/>
              </a:spcBef>
            </a:pPr>
            <a:r>
              <a:rPr lang="hu-HU" sz="2000" dirty="0">
                <a:solidFill>
                  <a:prstClr val="black"/>
                </a:solidFill>
                <a:latin typeface="Candara" panose="020E0502030303020204" pitchFamily="34" charset="0"/>
                <a:ea typeface="Lato"/>
                <a:cs typeface="Lato"/>
              </a:rPr>
              <a:t>SZAKKÖRÖK ÉS OLIMPIAI ISKOLA</a:t>
            </a:r>
            <a:endParaRPr lang="en-US" sz="2000" dirty="0">
              <a:latin typeface="Candara" panose="020E0502030303020204" pitchFamily="34" charset="0"/>
              <a:ea typeface="Lato Black"/>
              <a:cs typeface="Lato Black"/>
            </a:endParaRPr>
          </a:p>
          <a:p>
            <a:pPr algn="l">
              <a:spcBef>
                <a:spcPts val="0"/>
              </a:spcBef>
            </a:pPr>
            <a:endParaRPr lang="en-US" sz="2000" dirty="0">
              <a:latin typeface="Candara" panose="020E0502030303020204" pitchFamily="34" charset="0"/>
              <a:ea typeface="Lato Black"/>
              <a:cs typeface="Lato Black"/>
            </a:endParaRPr>
          </a:p>
          <a:p>
            <a:endParaRPr lang="hu-HU" sz="1600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pic>
        <p:nvPicPr>
          <p:cNvPr id="14" name="Kép 13" descr="A képen fekete, sötétség látható&#10;&#10;Lehet, hogy az AI által létrehozott tartalom helytelen.">
            <a:extLst>
              <a:ext uri="{FF2B5EF4-FFF2-40B4-BE49-F238E27FC236}">
                <a16:creationId xmlns:a16="http://schemas.microsoft.com/office/drawing/2014/main" id="{5F99D2B9-EA4C-AAE1-928A-7213F9EA16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21892" y="5941220"/>
            <a:ext cx="1621476" cy="385436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0154EDFE-56A0-DEC3-8B02-E9A92907563B}"/>
              </a:ext>
            </a:extLst>
          </p:cNvPr>
          <p:cNvSpPr>
            <a:spLocks noGrp="1"/>
          </p:cNvSpPr>
          <p:nvPr/>
        </p:nvSpPr>
        <p:spPr>
          <a:xfrm>
            <a:off x="6113840" y="1078757"/>
            <a:ext cx="5616719" cy="62913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hu-HU" sz="1050" dirty="0">
              <a:latin typeface="Lato"/>
              <a:ea typeface="Lato"/>
              <a:cs typeface="Lato"/>
            </a:endParaRPr>
          </a:p>
        </p:txBody>
      </p:sp>
      <p:sp>
        <p:nvSpPr>
          <p:cNvPr id="5" name="Cím 1">
            <a:extLst>
              <a:ext uri="{FF2B5EF4-FFF2-40B4-BE49-F238E27FC236}">
                <a16:creationId xmlns:a16="http://schemas.microsoft.com/office/drawing/2014/main" id="{0722F4DC-7A95-88D1-A1CC-D69F050DB3A4}"/>
              </a:ext>
            </a:extLst>
          </p:cNvPr>
          <p:cNvSpPr>
            <a:spLocks noGrp="1"/>
          </p:cNvSpPr>
          <p:nvPr/>
        </p:nvSpPr>
        <p:spPr>
          <a:xfrm>
            <a:off x="164869" y="1813077"/>
            <a:ext cx="9582285" cy="40364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en-US" sz="1400" dirty="0">
              <a:latin typeface="Lato"/>
            </a:endParaRP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0BED7019-40C0-A9C2-0D1C-24AB0957B963}"/>
              </a:ext>
            </a:extLst>
          </p:cNvPr>
          <p:cNvSpPr txBox="1"/>
          <p:nvPr/>
        </p:nvSpPr>
        <p:spPr>
          <a:xfrm>
            <a:off x="627472" y="538583"/>
            <a:ext cx="6385804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hu-HU" dirty="0">
                <a:latin typeface="Candara" panose="020E0502030303020204" pitchFamily="34" charset="0"/>
              </a:rPr>
              <a:t>A </a:t>
            </a:r>
            <a:r>
              <a:rPr lang="hu-HU" b="1" dirty="0">
                <a:latin typeface="Candara" panose="020E0502030303020204" pitchFamily="34" charset="0"/>
              </a:rPr>
              <a:t>középiskolai szakkörhálózat</a:t>
            </a:r>
            <a:r>
              <a:rPr lang="hu-HU" dirty="0">
                <a:latin typeface="Candara" panose="020E0502030303020204" pitchFamily="34" charset="0"/>
              </a:rPr>
              <a:t> a 2025/2026-os tanévben </a:t>
            </a:r>
            <a:r>
              <a:rPr lang="hu-HU" b="1" dirty="0">
                <a:latin typeface="Candara" panose="020E0502030303020204" pitchFamily="34" charset="0"/>
              </a:rPr>
              <a:t>19 város 25 iskolájában</a:t>
            </a:r>
            <a:r>
              <a:rPr lang="hu-HU" dirty="0">
                <a:latin typeface="Candara" panose="020E0502030303020204" pitchFamily="34" charset="0"/>
              </a:rPr>
              <a:t> valósult meg régiós központként, lehetőséget biztosítva a vidéki diákoknak is. A tanév elején több, mint 330 diák csatlakozott a programhoz, melyet közülük </a:t>
            </a:r>
            <a:r>
              <a:rPr lang="hu-HU" b="1" dirty="0">
                <a:latin typeface="Candara" panose="020E0502030303020204" pitchFamily="34" charset="0"/>
              </a:rPr>
              <a:t>270-280 diák teljesített.</a:t>
            </a:r>
          </a:p>
          <a:p>
            <a:pPr fontAlgn="ctr">
              <a:lnSpc>
                <a:spcPct val="150000"/>
              </a:lnSpc>
            </a:pPr>
            <a:endParaRPr lang="hu-HU" dirty="0">
              <a:latin typeface="Candara" panose="020E0502030303020204" pitchFamily="34" charset="0"/>
            </a:endParaRPr>
          </a:p>
          <a:p>
            <a:pPr fontAlgn="ctr">
              <a:lnSpc>
                <a:spcPct val="150000"/>
              </a:lnSpc>
            </a:pPr>
            <a:r>
              <a:rPr lang="hu-HU" dirty="0">
                <a:latin typeface="Candara" panose="020E0502030303020204" pitchFamily="34" charset="0"/>
              </a:rPr>
              <a:t>Az </a:t>
            </a:r>
            <a:r>
              <a:rPr lang="hu-HU" b="1" dirty="0">
                <a:latin typeface="Candara" panose="020E0502030303020204" pitchFamily="34" charset="0"/>
              </a:rPr>
              <a:t>Olimpiai Iskola</a:t>
            </a:r>
            <a:r>
              <a:rPr lang="hu-HU" dirty="0">
                <a:latin typeface="Candara" panose="020E0502030303020204" pitchFamily="34" charset="0"/>
              </a:rPr>
              <a:t> célja, hogy kinevelje a jövő kiemelkedő magyar </a:t>
            </a:r>
            <a:r>
              <a:rPr lang="hu-HU" dirty="0" err="1">
                <a:latin typeface="Candara" panose="020E0502030303020204" pitchFamily="34" charset="0"/>
              </a:rPr>
              <a:t>innovátorait</a:t>
            </a:r>
            <a:r>
              <a:rPr lang="hu-HU" dirty="0">
                <a:latin typeface="Candara" panose="020E0502030303020204" pitchFamily="34" charset="0"/>
              </a:rPr>
              <a:t> és csúcskutatóit egy egyedi, meghívásos alapú, több napos felkészítő program keretében, amely jelenleg </a:t>
            </a:r>
            <a:r>
              <a:rPr lang="hu-HU" b="1" dirty="0">
                <a:latin typeface="Candara" panose="020E0502030303020204" pitchFamily="34" charset="0"/>
              </a:rPr>
              <a:t>109 kimagasló tehetséget</a:t>
            </a:r>
            <a:r>
              <a:rPr lang="hu-HU" dirty="0">
                <a:latin typeface="Candara" panose="020E0502030303020204" pitchFamily="34" charset="0"/>
              </a:rPr>
              <a:t> foglal magába. </a:t>
            </a:r>
          </a:p>
        </p:txBody>
      </p:sp>
    </p:spTree>
    <p:extLst>
      <p:ext uri="{BB962C8B-B14F-4D97-AF65-F5344CB8AC3E}">
        <p14:creationId xmlns:p14="http://schemas.microsoft.com/office/powerpoint/2010/main" val="15115904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70458-98E7-2D7A-A3E6-95B4A38471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646ACE9E-AFBD-AC44-6570-881B2434D0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751" y="5656489"/>
            <a:ext cx="428625" cy="733425"/>
          </a:xfrm>
          <a:prstGeom prst="rect">
            <a:avLst/>
          </a:prstGeom>
        </p:spPr>
      </p:pic>
      <p:pic>
        <p:nvPicPr>
          <p:cNvPr id="13" name="Kép 12" descr="A képen Grafika, kör, szimbólum, tervezés látható&#10;&#10;Lehet, hogy az AI által létrehozott tartalom helytelen.">
            <a:extLst>
              <a:ext uri="{FF2B5EF4-FFF2-40B4-BE49-F238E27FC236}">
                <a16:creationId xmlns:a16="http://schemas.microsoft.com/office/drawing/2014/main" id="{91692FFA-3884-A474-7636-D967338D31A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1511" t="16684" r="12539" b="-547"/>
          <a:stretch>
            <a:fillRect/>
          </a:stretch>
        </p:blipFill>
        <p:spPr>
          <a:xfrm>
            <a:off x="7235989" y="2985"/>
            <a:ext cx="4949170" cy="4433285"/>
          </a:xfrm>
          <a:prstGeom prst="rect">
            <a:avLst/>
          </a:prstGeom>
        </p:spPr>
      </p:pic>
      <p:sp>
        <p:nvSpPr>
          <p:cNvPr id="7" name="Cím 1">
            <a:extLst>
              <a:ext uri="{FF2B5EF4-FFF2-40B4-BE49-F238E27FC236}">
                <a16:creationId xmlns:a16="http://schemas.microsoft.com/office/drawing/2014/main" id="{DDD99739-CAF9-A543-06AA-E0A384C98772}"/>
              </a:ext>
            </a:extLst>
          </p:cNvPr>
          <p:cNvSpPr>
            <a:spLocks noGrp="1"/>
          </p:cNvSpPr>
          <p:nvPr/>
        </p:nvSpPr>
        <p:spPr>
          <a:xfrm>
            <a:off x="965376" y="955736"/>
            <a:ext cx="6660375" cy="41117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Bef>
                <a:spcPts val="2000"/>
              </a:spcBef>
            </a:pPr>
            <a:endParaRPr lang="hu-HU" sz="1400" dirty="0">
              <a:latin typeface="Lato"/>
              <a:ea typeface="Lato"/>
              <a:cs typeface="Lato"/>
            </a:endParaRP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D0AA03BE-AA8C-E8E7-FE2D-6697710728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5098" y="5849517"/>
            <a:ext cx="9582285" cy="731817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>
              <a:spcBef>
                <a:spcPts val="0"/>
              </a:spcBef>
            </a:pPr>
            <a:r>
              <a:rPr lang="hu-HU" sz="2000" dirty="0">
                <a:solidFill>
                  <a:prstClr val="black"/>
                </a:solidFill>
                <a:latin typeface="Candara" panose="020E0502030303020204" pitchFamily="34" charset="0"/>
                <a:ea typeface="Lato"/>
                <a:cs typeface="Lato"/>
              </a:rPr>
              <a:t>SZAKMAI FELÉPÍTÉS</a:t>
            </a:r>
            <a:endParaRPr lang="en-US" sz="2000" dirty="0">
              <a:latin typeface="Candara" panose="020E0502030303020204" pitchFamily="34" charset="0"/>
              <a:ea typeface="Lato Black"/>
              <a:cs typeface="Lato Black"/>
            </a:endParaRPr>
          </a:p>
          <a:p>
            <a:pPr algn="l">
              <a:spcBef>
                <a:spcPts val="0"/>
              </a:spcBef>
            </a:pPr>
            <a:endParaRPr lang="en-US" sz="2000" dirty="0">
              <a:latin typeface="Candara" panose="020E0502030303020204" pitchFamily="34" charset="0"/>
              <a:ea typeface="Lato Black"/>
              <a:cs typeface="Lato Black"/>
            </a:endParaRPr>
          </a:p>
          <a:p>
            <a:endParaRPr lang="hu-HU" sz="1600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pic>
        <p:nvPicPr>
          <p:cNvPr id="14" name="Kép 13" descr="A képen fekete, sötétség látható&#10;&#10;Lehet, hogy az AI által létrehozott tartalom helytelen.">
            <a:extLst>
              <a:ext uri="{FF2B5EF4-FFF2-40B4-BE49-F238E27FC236}">
                <a16:creationId xmlns:a16="http://schemas.microsoft.com/office/drawing/2014/main" id="{84F243D8-D06E-6B94-A385-EFC0B33DEA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21892" y="5941220"/>
            <a:ext cx="1621476" cy="385436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AEDC1851-5A6A-4199-9F47-1DEB795FE3F0}"/>
              </a:ext>
            </a:extLst>
          </p:cNvPr>
          <p:cNvSpPr>
            <a:spLocks noGrp="1"/>
          </p:cNvSpPr>
          <p:nvPr/>
        </p:nvSpPr>
        <p:spPr>
          <a:xfrm>
            <a:off x="6113840" y="1078757"/>
            <a:ext cx="5616719" cy="62913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hu-HU" sz="1050" dirty="0">
              <a:latin typeface="Lato"/>
              <a:ea typeface="Lato"/>
              <a:cs typeface="Lato"/>
            </a:endParaRPr>
          </a:p>
        </p:txBody>
      </p:sp>
      <p:sp>
        <p:nvSpPr>
          <p:cNvPr id="5" name="Cím 1">
            <a:extLst>
              <a:ext uri="{FF2B5EF4-FFF2-40B4-BE49-F238E27FC236}">
                <a16:creationId xmlns:a16="http://schemas.microsoft.com/office/drawing/2014/main" id="{CC128F0D-A527-DF3B-DC6D-88CB2343ACDF}"/>
              </a:ext>
            </a:extLst>
          </p:cNvPr>
          <p:cNvSpPr>
            <a:spLocks noGrp="1"/>
          </p:cNvSpPr>
          <p:nvPr/>
        </p:nvSpPr>
        <p:spPr>
          <a:xfrm>
            <a:off x="164869" y="1813077"/>
            <a:ext cx="9582285" cy="40364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en-US" sz="1400" dirty="0">
              <a:latin typeface="Lato"/>
            </a:endParaRP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EAFE128C-152B-07A4-93E8-41891550A395}"/>
              </a:ext>
            </a:extLst>
          </p:cNvPr>
          <p:cNvSpPr txBox="1"/>
          <p:nvPr/>
        </p:nvSpPr>
        <p:spPr>
          <a:xfrm>
            <a:off x="2222579" y="501036"/>
            <a:ext cx="6660374" cy="11621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u-HU" sz="1600" b="1" dirty="0">
                <a:latin typeface="Candara" panose="020E0502030303020204" pitchFamily="34" charset="0"/>
              </a:rPr>
              <a:t>Szakmai koordinátor</a:t>
            </a:r>
          </a:p>
          <a:p>
            <a:pPr algn="ctr">
              <a:lnSpc>
                <a:spcPct val="150000"/>
              </a:lnSpc>
            </a:pPr>
            <a:r>
              <a:rPr lang="hu-HU" sz="1600" dirty="0">
                <a:latin typeface="Candara" panose="020E0502030303020204" pitchFamily="34" charset="0"/>
              </a:rPr>
              <a:t>(irányítás, szervezés, kapcsolattartás, valamint a tananyagok és a szakmai folyamatok koordinációja)</a:t>
            </a: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2103E6AB-BDEF-0382-F608-E8237C7AA5D0}"/>
              </a:ext>
            </a:extLst>
          </p:cNvPr>
          <p:cNvSpPr txBox="1"/>
          <p:nvPr/>
        </p:nvSpPr>
        <p:spPr>
          <a:xfrm>
            <a:off x="695697" y="1908828"/>
            <a:ext cx="3539873" cy="3008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hu-HU" sz="1600" b="1" dirty="0">
                <a:latin typeface="Candara" panose="020E0502030303020204" pitchFamily="34" charset="0"/>
              </a:rPr>
              <a:t>Szakmai szakértők</a:t>
            </a:r>
          </a:p>
          <a:p>
            <a:pPr>
              <a:lnSpc>
                <a:spcPct val="150000"/>
              </a:lnSpc>
            </a:pPr>
            <a:r>
              <a:rPr lang="hu-HU" sz="1600" dirty="0">
                <a:latin typeface="Candara" panose="020E0502030303020204" pitchFamily="34" charset="0"/>
              </a:rPr>
              <a:t>(fejlesztés, támogatás) </a:t>
            </a:r>
          </a:p>
          <a:p>
            <a:pPr>
              <a:lnSpc>
                <a:spcPct val="150000"/>
              </a:lnSpc>
            </a:pPr>
            <a:endParaRPr lang="hu-HU" sz="1600" dirty="0">
              <a:latin typeface="Candara" panose="020E0502030303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1600" dirty="0">
                <a:latin typeface="Candara" panose="020E0502030303020204" pitchFamily="34" charset="0"/>
              </a:rPr>
              <a:t>Tananyag- és tematika fejlesztés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1600" dirty="0">
                <a:latin typeface="Candara" panose="020E0502030303020204" pitchFamily="34" charset="0"/>
              </a:rPr>
              <a:t>Prezentációk készítése és frissítése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1600" dirty="0">
                <a:latin typeface="Candara" panose="020E0502030303020204" pitchFamily="34" charset="0"/>
              </a:rPr>
              <a:t>Lektorálás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1600" dirty="0">
                <a:latin typeface="Candara" panose="020E0502030303020204" pitchFamily="34" charset="0"/>
              </a:rPr>
              <a:t>Technikai együttműködés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1600" dirty="0">
                <a:latin typeface="Candara" panose="020E0502030303020204" pitchFamily="34" charset="0"/>
              </a:rPr>
              <a:t>Tanárok támogatása 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A5967965-76A2-10FC-8DB0-EFEC8D5471C1}"/>
              </a:ext>
            </a:extLst>
          </p:cNvPr>
          <p:cNvSpPr txBox="1"/>
          <p:nvPr/>
        </p:nvSpPr>
        <p:spPr>
          <a:xfrm>
            <a:off x="4423782" y="1908828"/>
            <a:ext cx="3539873" cy="263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hu-HU" sz="1600" b="1" dirty="0">
                <a:latin typeface="Candara" panose="020E0502030303020204" pitchFamily="34" charset="0"/>
              </a:rPr>
              <a:t>Szakkörvezető tanárok</a:t>
            </a:r>
          </a:p>
          <a:p>
            <a:pPr>
              <a:lnSpc>
                <a:spcPct val="150000"/>
              </a:lnSpc>
            </a:pPr>
            <a:r>
              <a:rPr lang="hu-HU" sz="1600" b="1" dirty="0">
                <a:latin typeface="Candara" panose="020E0502030303020204" pitchFamily="34" charset="0"/>
              </a:rPr>
              <a:t> </a:t>
            </a:r>
            <a:r>
              <a:rPr lang="hu-HU" sz="1600" dirty="0">
                <a:latin typeface="Candara" panose="020E0502030303020204" pitchFamily="34" charset="0"/>
              </a:rPr>
              <a:t>(helyi megvalósítás) </a:t>
            </a:r>
          </a:p>
          <a:p>
            <a:pPr>
              <a:lnSpc>
                <a:spcPct val="150000"/>
              </a:lnSpc>
            </a:pPr>
            <a:endParaRPr lang="hu-HU" sz="1600" dirty="0">
              <a:latin typeface="Candara" panose="020E0502030303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1600" dirty="0">
                <a:latin typeface="Candara" panose="020E0502030303020204" pitchFamily="34" charset="0"/>
              </a:rPr>
              <a:t>Jelentkeztetés, kiválasztás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1600" dirty="0">
                <a:latin typeface="Candara" panose="020E0502030303020204" pitchFamily="34" charset="0"/>
              </a:rPr>
              <a:t>Foglalkozások megtartása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1600" dirty="0">
                <a:latin typeface="Candara" panose="020E0502030303020204" pitchFamily="34" charset="0"/>
              </a:rPr>
              <a:t>Központi anyag adaptálása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1600" dirty="0">
                <a:latin typeface="Candara" panose="020E0502030303020204" pitchFamily="34" charset="0"/>
              </a:rPr>
              <a:t>Visszajelzés</a:t>
            </a:r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396C6E86-A567-6D2F-3BED-0732AA075C80}"/>
              </a:ext>
            </a:extLst>
          </p:cNvPr>
          <p:cNvSpPr txBox="1"/>
          <p:nvPr/>
        </p:nvSpPr>
        <p:spPr>
          <a:xfrm>
            <a:off x="7762200" y="1908828"/>
            <a:ext cx="3539873" cy="3008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hu-HU" sz="1600" b="1" dirty="0">
                <a:latin typeface="Candara" panose="020E0502030303020204" pitchFamily="34" charset="0"/>
              </a:rPr>
              <a:t>Olimpiai iskola működés</a:t>
            </a:r>
          </a:p>
          <a:p>
            <a:pPr>
              <a:lnSpc>
                <a:spcPct val="150000"/>
              </a:lnSpc>
            </a:pPr>
            <a:endParaRPr lang="hu-HU" sz="1600" b="1" dirty="0">
              <a:latin typeface="Candara" panose="020E0502030303020204" pitchFamily="34" charset="0"/>
            </a:endParaRPr>
          </a:p>
          <a:p>
            <a:pPr>
              <a:lnSpc>
                <a:spcPct val="150000"/>
              </a:lnSpc>
            </a:pPr>
            <a:endParaRPr lang="hu-HU" sz="1600" dirty="0">
              <a:latin typeface="Candara" panose="020E0502030303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1600" dirty="0">
                <a:latin typeface="Candara" panose="020E0502030303020204" pitchFamily="34" charset="0"/>
              </a:rPr>
              <a:t>Tanítás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1600" dirty="0">
                <a:latin typeface="Candara" panose="020E0502030303020204" pitchFamily="34" charset="0"/>
              </a:rPr>
              <a:t>Támogatás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1600" dirty="0">
                <a:latin typeface="Candara" panose="020E0502030303020204" pitchFamily="34" charset="0"/>
              </a:rPr>
              <a:t>Fejlesztés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1600" dirty="0">
                <a:latin typeface="Candara" panose="020E0502030303020204" pitchFamily="34" charset="0"/>
              </a:rPr>
              <a:t>Felügyelet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1600" dirty="0">
                <a:latin typeface="Candara" panose="020E0502030303020204" pitchFamily="34" charset="0"/>
              </a:rPr>
              <a:t>Segítés</a:t>
            </a:r>
          </a:p>
        </p:txBody>
      </p:sp>
    </p:spTree>
    <p:extLst>
      <p:ext uri="{BB962C8B-B14F-4D97-AF65-F5344CB8AC3E}">
        <p14:creationId xmlns:p14="http://schemas.microsoft.com/office/powerpoint/2010/main" val="21029054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94F2F0-B713-7757-CE6C-B1D71A2B01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75CC1916-111B-2AA0-B14F-759AD54EA7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751" y="5656489"/>
            <a:ext cx="428625" cy="733425"/>
          </a:xfrm>
          <a:prstGeom prst="rect">
            <a:avLst/>
          </a:prstGeom>
        </p:spPr>
      </p:pic>
      <p:pic>
        <p:nvPicPr>
          <p:cNvPr id="13" name="Kép 12" descr="A képen Grafika, kör, szimbólum, tervezés látható&#10;&#10;Lehet, hogy az AI által létrehozott tartalom helytelen.">
            <a:extLst>
              <a:ext uri="{FF2B5EF4-FFF2-40B4-BE49-F238E27FC236}">
                <a16:creationId xmlns:a16="http://schemas.microsoft.com/office/drawing/2014/main" id="{819BDAAC-F9F4-3463-A474-D2EAD76A01B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1511" t="16684" r="12539" b="-547"/>
          <a:stretch>
            <a:fillRect/>
          </a:stretch>
        </p:blipFill>
        <p:spPr>
          <a:xfrm>
            <a:off x="7235989" y="2985"/>
            <a:ext cx="4949170" cy="4433285"/>
          </a:xfrm>
          <a:prstGeom prst="rect">
            <a:avLst/>
          </a:prstGeom>
        </p:spPr>
      </p:pic>
      <p:sp>
        <p:nvSpPr>
          <p:cNvPr id="7" name="Cím 1">
            <a:extLst>
              <a:ext uri="{FF2B5EF4-FFF2-40B4-BE49-F238E27FC236}">
                <a16:creationId xmlns:a16="http://schemas.microsoft.com/office/drawing/2014/main" id="{0CF9F9E3-3BD9-DF78-765D-448FD1931BB7}"/>
              </a:ext>
            </a:extLst>
          </p:cNvPr>
          <p:cNvSpPr>
            <a:spLocks noGrp="1"/>
          </p:cNvSpPr>
          <p:nvPr/>
        </p:nvSpPr>
        <p:spPr>
          <a:xfrm>
            <a:off x="965376" y="955736"/>
            <a:ext cx="6660375" cy="41117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Bef>
                <a:spcPts val="2000"/>
              </a:spcBef>
            </a:pPr>
            <a:endParaRPr lang="hu-HU" sz="1400" dirty="0">
              <a:latin typeface="Lato"/>
              <a:ea typeface="Lato"/>
              <a:cs typeface="Lato"/>
            </a:endParaRP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523A6404-4794-1819-8FD2-05C980B313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5098" y="5849517"/>
            <a:ext cx="9582285" cy="731817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>
              <a:spcBef>
                <a:spcPts val="0"/>
              </a:spcBef>
            </a:pPr>
            <a:r>
              <a:rPr lang="hu-HU" sz="2000" dirty="0">
                <a:solidFill>
                  <a:prstClr val="black"/>
                </a:solidFill>
                <a:latin typeface="Candara" panose="020E0502030303020204" pitchFamily="34" charset="0"/>
                <a:ea typeface="Lato"/>
                <a:cs typeface="Lato"/>
              </a:rPr>
              <a:t>KÖZÉPISKOLAI SZAKKÖRÖK </a:t>
            </a:r>
            <a:r>
              <a:rPr lang="hu-HU" sz="2000" b="1" dirty="0">
                <a:solidFill>
                  <a:prstClr val="black"/>
                </a:solidFill>
                <a:latin typeface="Candara" panose="020E0502030303020204" pitchFamily="34" charset="0"/>
                <a:ea typeface="Lato"/>
                <a:cs typeface="Lato"/>
              </a:rPr>
              <a:t>2025–2026</a:t>
            </a:r>
            <a:endParaRPr lang="en-US" sz="2000" b="1" dirty="0">
              <a:latin typeface="Candara" panose="020E0502030303020204" pitchFamily="34" charset="0"/>
              <a:ea typeface="Lato Black"/>
              <a:cs typeface="Lato Black"/>
            </a:endParaRPr>
          </a:p>
          <a:p>
            <a:pPr algn="l">
              <a:spcBef>
                <a:spcPts val="0"/>
              </a:spcBef>
            </a:pPr>
            <a:endParaRPr lang="en-US" sz="2000" dirty="0">
              <a:latin typeface="Candara" panose="020E0502030303020204" pitchFamily="34" charset="0"/>
              <a:ea typeface="Lato Black"/>
              <a:cs typeface="Lato Black"/>
            </a:endParaRPr>
          </a:p>
          <a:p>
            <a:endParaRPr lang="hu-HU" sz="1600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pic>
        <p:nvPicPr>
          <p:cNvPr id="14" name="Kép 13" descr="A képen fekete, sötétség látható&#10;&#10;Lehet, hogy az AI által létrehozott tartalom helytelen.">
            <a:extLst>
              <a:ext uri="{FF2B5EF4-FFF2-40B4-BE49-F238E27FC236}">
                <a16:creationId xmlns:a16="http://schemas.microsoft.com/office/drawing/2014/main" id="{91A9CC90-6E39-AA56-A759-69DCDBB13F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21892" y="5941220"/>
            <a:ext cx="1621476" cy="385436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1C511F0B-54A2-3065-FFE1-2AF2B9929B31}"/>
              </a:ext>
            </a:extLst>
          </p:cNvPr>
          <p:cNvSpPr>
            <a:spLocks noGrp="1"/>
          </p:cNvSpPr>
          <p:nvPr/>
        </p:nvSpPr>
        <p:spPr>
          <a:xfrm>
            <a:off x="6113840" y="1078757"/>
            <a:ext cx="5616719" cy="62913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hu-HU" sz="1050" dirty="0">
              <a:latin typeface="Lato"/>
              <a:ea typeface="Lato"/>
              <a:cs typeface="Lato"/>
            </a:endParaRPr>
          </a:p>
        </p:txBody>
      </p:sp>
      <p:sp>
        <p:nvSpPr>
          <p:cNvPr id="5" name="Cím 1">
            <a:extLst>
              <a:ext uri="{FF2B5EF4-FFF2-40B4-BE49-F238E27FC236}">
                <a16:creationId xmlns:a16="http://schemas.microsoft.com/office/drawing/2014/main" id="{B6D189E2-B41B-9934-B847-0DA21874124B}"/>
              </a:ext>
            </a:extLst>
          </p:cNvPr>
          <p:cNvSpPr>
            <a:spLocks noGrp="1"/>
          </p:cNvSpPr>
          <p:nvPr/>
        </p:nvSpPr>
        <p:spPr>
          <a:xfrm>
            <a:off x="164869" y="1813077"/>
            <a:ext cx="9582285" cy="40364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en-US" sz="1400" dirty="0">
              <a:latin typeface="Lato"/>
            </a:endParaRPr>
          </a:p>
        </p:txBody>
      </p:sp>
      <p:graphicFrame>
        <p:nvGraphicFramePr>
          <p:cNvPr id="12" name="Table 2">
            <a:extLst>
              <a:ext uri="{FF2B5EF4-FFF2-40B4-BE49-F238E27FC236}">
                <a16:creationId xmlns:a16="http://schemas.microsoft.com/office/drawing/2014/main" id="{CADC26B1-0A57-C266-1476-0792773FBA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5726886"/>
              </p:ext>
            </p:extLst>
          </p:nvPr>
        </p:nvGraphicFramePr>
        <p:xfrm>
          <a:off x="536751" y="468086"/>
          <a:ext cx="10907185" cy="4677664"/>
        </p:xfrm>
        <a:graphic>
          <a:graphicData uri="http://schemas.openxmlformats.org/drawingml/2006/table">
            <a:tbl>
              <a:tblPr/>
              <a:tblGrid>
                <a:gridCol w="22631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076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686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677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0381">
                <a:tc>
                  <a:txBody>
                    <a:bodyPr/>
                    <a:lstStyle/>
                    <a:p>
                      <a:pPr algn="ctr">
                        <a:lnSpc>
                          <a:spcPts val="2660"/>
                        </a:lnSpc>
                        <a:defRPr/>
                      </a:pPr>
                      <a:r>
                        <a:rPr lang="hu-HU" sz="1600" b="1" noProof="0" dirty="0">
                          <a:solidFill>
                            <a:srgbClr val="353537"/>
                          </a:solidFill>
                          <a:latin typeface="Candara" panose="020E0502030303020204" pitchFamily="34" charset="0"/>
                          <a:ea typeface="+mn-ea"/>
                          <a:cs typeface="+mn-cs"/>
                          <a:sym typeface="Cinzel Bold"/>
                        </a:rPr>
                        <a:t>MATEMATIKA</a:t>
                      </a:r>
                      <a:endParaRPr lang="hu-HU" sz="1600" noProof="0" dirty="0">
                        <a:latin typeface="Candara" panose="020E0502030303020204" pitchFamily="34" charset="0"/>
                      </a:endParaRP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4D7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60"/>
                        </a:lnSpc>
                        <a:defRPr/>
                      </a:pPr>
                      <a:r>
                        <a:rPr lang="hu-HU" sz="1600" b="1" noProof="0" dirty="0">
                          <a:solidFill>
                            <a:srgbClr val="353537"/>
                          </a:solidFill>
                          <a:latin typeface="Candara" panose="020E0502030303020204" pitchFamily="34" charset="0"/>
                          <a:ea typeface="+mn-ea"/>
                          <a:cs typeface="+mn-cs"/>
                          <a:sym typeface="Cinzel Bold"/>
                        </a:rPr>
                        <a:t>FIZIKA</a:t>
                      </a:r>
                      <a:endParaRPr lang="hu-HU" sz="1600" noProof="0" dirty="0">
                        <a:latin typeface="Candara" panose="020E0502030303020204" pitchFamily="34" charset="0"/>
                      </a:endParaRP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4D7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60"/>
                        </a:lnSpc>
                        <a:defRPr/>
                      </a:pPr>
                      <a:r>
                        <a:rPr lang="hu-HU" sz="1600" b="1" noProof="0" dirty="0">
                          <a:solidFill>
                            <a:srgbClr val="353537"/>
                          </a:solidFill>
                          <a:latin typeface="Candara" panose="020E0502030303020204" pitchFamily="34" charset="0"/>
                          <a:ea typeface="+mn-ea"/>
                          <a:cs typeface="+mn-cs"/>
                          <a:sym typeface="Cinzel Bold"/>
                        </a:rPr>
                        <a:t>INFORMATIKA</a:t>
                      </a:r>
                      <a:endParaRPr lang="hu-HU" sz="1600" noProof="0" dirty="0">
                        <a:latin typeface="Candara" panose="020E0502030303020204" pitchFamily="34" charset="0"/>
                      </a:endParaRP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4D7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endParaRPr lang="hu-HU" sz="1600" noProof="0" dirty="0">
                        <a:latin typeface="Candara" panose="020E0502030303020204" pitchFamily="34" charset="0"/>
                      </a:endParaRP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4D7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hu-HU" sz="1600" b="0" noProof="0" dirty="0">
                          <a:solidFill>
                            <a:srgbClr val="353537"/>
                          </a:solidFill>
                          <a:latin typeface="Candara" panose="020E0502030303020204" pitchFamily="34" charset="0"/>
                          <a:ea typeface="Cinzel Bold"/>
                          <a:cs typeface="Cinzel Bold"/>
                          <a:sym typeface="Cinzel Bold"/>
                        </a:rPr>
                        <a:t>8</a:t>
                      </a:r>
                      <a:endParaRPr lang="hu-HU" sz="1600" b="0" noProof="0" dirty="0">
                        <a:latin typeface="Candara" panose="020E0502030303020204" pitchFamily="34" charset="0"/>
                      </a:endParaRP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hu-HU" sz="1600" b="0" noProof="0" dirty="0">
                          <a:solidFill>
                            <a:srgbClr val="353537"/>
                          </a:solidFill>
                          <a:latin typeface="Candara" panose="020E0502030303020204" pitchFamily="34" charset="0"/>
                          <a:ea typeface="Cinzel Bold"/>
                          <a:cs typeface="Cinzel Bold"/>
                          <a:sym typeface="Cinzel Bold"/>
                        </a:rPr>
                        <a:t>10</a:t>
                      </a:r>
                      <a:endParaRPr lang="hu-HU" sz="1600" b="0" noProof="0" dirty="0">
                        <a:latin typeface="Candara" panose="020E0502030303020204" pitchFamily="34" charset="0"/>
                      </a:endParaRP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hu-HU" sz="1600" b="0" noProof="0" dirty="0">
                          <a:solidFill>
                            <a:srgbClr val="353537"/>
                          </a:solidFill>
                          <a:latin typeface="Candara" panose="020E0502030303020204" pitchFamily="34" charset="0"/>
                          <a:ea typeface="Cinzel Bold"/>
                          <a:cs typeface="Cinzel Bold"/>
                          <a:sym typeface="Cinzel Bold"/>
                        </a:rPr>
                        <a:t>7</a:t>
                      </a:r>
                      <a:endParaRPr lang="hu-HU" sz="1600" b="0" noProof="0" dirty="0">
                        <a:latin typeface="Candara" panose="020E0502030303020204" pitchFamily="34" charset="0"/>
                      </a:endParaRP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hu-HU" sz="1600" b="1" noProof="0" dirty="0">
                          <a:solidFill>
                            <a:srgbClr val="353537"/>
                          </a:solidFill>
                          <a:latin typeface="Candara" panose="020E0502030303020204" pitchFamily="34" charset="0"/>
                          <a:ea typeface="Cinzel Bold"/>
                          <a:cs typeface="Cinzel Bold"/>
                          <a:sym typeface="Cinzel Bold"/>
                        </a:rPr>
                        <a:t>Szakkört tartó Iskolák</a:t>
                      </a:r>
                      <a:endParaRPr lang="hu-HU" sz="1600" b="1" noProof="0" dirty="0">
                        <a:latin typeface="Candara" panose="020E0502030303020204" pitchFamily="34" charset="0"/>
                      </a:endParaRP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4D7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hu-HU" sz="1600" b="0" noProof="0" dirty="0">
                          <a:solidFill>
                            <a:srgbClr val="353537"/>
                          </a:solidFill>
                          <a:latin typeface="Candara" panose="020E0502030303020204" pitchFamily="34" charset="0"/>
                          <a:ea typeface="Cinzel Bold"/>
                          <a:cs typeface="Cinzel Bold"/>
                          <a:sym typeface="Cinzel Bold"/>
                        </a:rPr>
                        <a:t>72</a:t>
                      </a:r>
                      <a:endParaRPr lang="hu-HU" sz="1600" b="0" noProof="0" dirty="0">
                        <a:latin typeface="Candara" panose="020E0502030303020204" pitchFamily="34" charset="0"/>
                      </a:endParaRP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hu-HU" sz="1600" b="0" noProof="0" dirty="0">
                          <a:solidFill>
                            <a:srgbClr val="353537"/>
                          </a:solidFill>
                          <a:latin typeface="Candara" panose="020E0502030303020204" pitchFamily="34" charset="0"/>
                          <a:ea typeface="Cinzel Bold"/>
                          <a:cs typeface="Cinzel Bold"/>
                          <a:sym typeface="Cinzel Bold"/>
                        </a:rPr>
                        <a:t>105</a:t>
                      </a:r>
                      <a:endParaRPr lang="hu-HU" sz="1600" b="0" noProof="0" dirty="0">
                        <a:latin typeface="Candara" panose="020E0502030303020204" pitchFamily="34" charset="0"/>
                      </a:endParaRP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hu-HU" sz="1600" b="0" noProof="0" dirty="0">
                          <a:solidFill>
                            <a:srgbClr val="353537"/>
                          </a:solidFill>
                          <a:latin typeface="Candara" panose="020E0502030303020204" pitchFamily="34" charset="0"/>
                          <a:ea typeface="Cinzel Bold"/>
                          <a:cs typeface="Cinzel Bold"/>
                          <a:sym typeface="Cinzel Bold"/>
                        </a:rPr>
                        <a:t>101</a:t>
                      </a:r>
                      <a:endParaRPr lang="hu-HU" sz="1600" b="0" noProof="0" dirty="0">
                        <a:latin typeface="Candara" panose="020E0502030303020204" pitchFamily="34" charset="0"/>
                      </a:endParaRP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hu-HU" sz="1600" b="1" noProof="0" dirty="0">
                          <a:solidFill>
                            <a:srgbClr val="353537"/>
                          </a:solidFill>
                          <a:latin typeface="Candara" panose="020E0502030303020204" pitchFamily="34" charset="0"/>
                          <a:ea typeface="Cinzel Bold"/>
                          <a:cs typeface="Cinzel Bold"/>
                          <a:sym typeface="Cinzel Bold"/>
                        </a:rPr>
                        <a:t>Aktív szakköri Diákok </a:t>
                      </a:r>
                      <a:endParaRPr lang="hu-HU" sz="1600" b="1" noProof="0" dirty="0">
                        <a:latin typeface="Candara" panose="020E0502030303020204" pitchFamily="34" charset="0"/>
                      </a:endParaRP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4D7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hu-HU" sz="1600" b="0" noProof="0" dirty="0">
                          <a:solidFill>
                            <a:srgbClr val="353537"/>
                          </a:solidFill>
                          <a:latin typeface="Candara" panose="020E0502030303020204" pitchFamily="34" charset="0"/>
                          <a:ea typeface="Cinzel Bold"/>
                          <a:cs typeface="Cinzel Bold"/>
                          <a:sym typeface="Cinzel Bold"/>
                        </a:rPr>
                        <a:t>8</a:t>
                      </a:r>
                      <a:endParaRPr lang="hu-HU" sz="1600" b="0" noProof="0" dirty="0">
                        <a:latin typeface="Candara" panose="020E0502030303020204" pitchFamily="34" charset="0"/>
                      </a:endParaRP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hu-HU" sz="1600" b="0" noProof="0" dirty="0">
                          <a:solidFill>
                            <a:srgbClr val="353537"/>
                          </a:solidFill>
                          <a:latin typeface="Candara" panose="020E0502030303020204" pitchFamily="34" charset="0"/>
                          <a:ea typeface="Cinzel Bold"/>
                          <a:cs typeface="Cinzel Bold"/>
                          <a:sym typeface="Cinzel Bold"/>
                        </a:rPr>
                        <a:t>11</a:t>
                      </a:r>
                      <a:endParaRPr lang="hu-HU" sz="1600" b="0" noProof="0" dirty="0">
                        <a:latin typeface="Candara" panose="020E0502030303020204" pitchFamily="34" charset="0"/>
                      </a:endParaRP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hu-HU" sz="1600" b="0" noProof="0" dirty="0">
                          <a:solidFill>
                            <a:srgbClr val="353537"/>
                          </a:solidFill>
                          <a:latin typeface="Candara" panose="020E0502030303020204" pitchFamily="34" charset="0"/>
                          <a:ea typeface="Cinzel Bold"/>
                          <a:cs typeface="Cinzel Bold"/>
                          <a:sym typeface="Cinzel Bold"/>
                        </a:rPr>
                        <a:t>9</a:t>
                      </a:r>
                      <a:endParaRPr lang="hu-HU" sz="1600" b="0" noProof="0" dirty="0">
                        <a:latin typeface="Candara" panose="020E0502030303020204" pitchFamily="34" charset="0"/>
                      </a:endParaRP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hu-HU" sz="1600" b="1" noProof="0" dirty="0">
                          <a:solidFill>
                            <a:srgbClr val="353537"/>
                          </a:solidFill>
                          <a:latin typeface="Candara" panose="020E0502030303020204" pitchFamily="34" charset="0"/>
                          <a:ea typeface="Cinzel Bold"/>
                          <a:cs typeface="Cinzel Bold"/>
                          <a:sym typeface="Cinzel Bold"/>
                        </a:rPr>
                        <a:t>Szakköri Tanárok</a:t>
                      </a:r>
                      <a:endParaRPr lang="hu-HU" sz="1600" b="1" noProof="0" dirty="0">
                        <a:latin typeface="Candara" panose="020E0502030303020204" pitchFamily="34" charset="0"/>
                      </a:endParaRP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4D7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 gridSpan="3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hu-HU" sz="1800" b="0" noProof="0" dirty="0">
                          <a:solidFill>
                            <a:srgbClr val="353537"/>
                          </a:solidFill>
                          <a:latin typeface="Candara" panose="020E0502030303020204" pitchFamily="34" charset="0"/>
                          <a:ea typeface="Cinzel Bold"/>
                          <a:cs typeface="Cinzel Bold"/>
                          <a:sym typeface="Cinzel Bold"/>
                        </a:rPr>
                        <a:t>Szakkört tartó tanárokon keresztül</a:t>
                      </a:r>
                      <a:endParaRPr lang="hu-HU" sz="1800" b="0" noProof="0" dirty="0">
                        <a:latin typeface="Candara" panose="020E0502030303020204" pitchFamily="34" charset="0"/>
                      </a:endParaRP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 b="1">
                          <a:solidFill>
                            <a:srgbClr val="353537"/>
                          </a:solidFill>
                          <a:latin typeface="Cinzel Bold"/>
                          <a:ea typeface="Cinzel Bold"/>
                          <a:cs typeface="Cinzel Bold"/>
                          <a:sym typeface="Cinzel Bold"/>
                        </a:rPr>
                        <a:t>Szakkört tartó tanárokon keresztül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 b="1">
                          <a:solidFill>
                            <a:srgbClr val="353537"/>
                          </a:solidFill>
                          <a:latin typeface="Cinzel Bold"/>
                          <a:ea typeface="Cinzel Bold"/>
                          <a:cs typeface="Cinzel Bold"/>
                          <a:sym typeface="Cinzel Bold"/>
                        </a:rPr>
                        <a:t>Szakkört tartó tanárokon keresztül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hu-HU" sz="1600" b="1" noProof="0" dirty="0">
                          <a:solidFill>
                            <a:srgbClr val="353537"/>
                          </a:solidFill>
                          <a:latin typeface="Candara" panose="020E0502030303020204" pitchFamily="34" charset="0"/>
                          <a:ea typeface="Cinzel Bold"/>
                          <a:cs typeface="Cinzel Bold"/>
                          <a:sym typeface="Cinzel Bold"/>
                        </a:rPr>
                        <a:t>Szakköri Jelentkezés</a:t>
                      </a:r>
                      <a:endParaRPr lang="hu-HU" sz="1600" b="1" noProof="0" dirty="0">
                        <a:latin typeface="Candara" panose="020E0502030303020204" pitchFamily="34" charset="0"/>
                      </a:endParaRP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4D7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 gridSpan="4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hu-HU" sz="1600" b="1" noProof="0" dirty="0">
                          <a:solidFill>
                            <a:srgbClr val="353537"/>
                          </a:solidFill>
                          <a:latin typeface="Candara" panose="020E0502030303020204" pitchFamily="34" charset="0"/>
                          <a:ea typeface="Cinzel Bold"/>
                          <a:cs typeface="Cinzel Bold"/>
                          <a:sym typeface="Cinzel Bold"/>
                        </a:rPr>
                        <a:t>2026-2027</a:t>
                      </a:r>
                      <a:endParaRPr lang="hu-HU" sz="1600" b="1" noProof="0" dirty="0">
                        <a:latin typeface="Candara" panose="020E0502030303020204" pitchFamily="34" charset="0"/>
                      </a:endParaRP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4D7D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 b="1">
                          <a:solidFill>
                            <a:srgbClr val="353537"/>
                          </a:solidFill>
                          <a:latin typeface="Cinzel Bold"/>
                          <a:ea typeface="Cinzel Bold"/>
                          <a:cs typeface="Cinzel Bold"/>
                          <a:sym typeface="Cinzel Bold"/>
                        </a:rPr>
                        <a:t>2026-2027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 b="1">
                          <a:solidFill>
                            <a:srgbClr val="353537"/>
                          </a:solidFill>
                          <a:latin typeface="Cinzel Bold"/>
                          <a:ea typeface="Cinzel Bold"/>
                          <a:cs typeface="Cinzel Bold"/>
                          <a:sym typeface="Cinzel Bold"/>
                        </a:rPr>
                        <a:t>2026-2027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 b="1">
                          <a:solidFill>
                            <a:srgbClr val="353537"/>
                          </a:solidFill>
                          <a:latin typeface="Cinzel Bold"/>
                          <a:ea typeface="Cinzel Bold"/>
                          <a:cs typeface="Cinzel Bold"/>
                          <a:sym typeface="Cinzel Bold"/>
                        </a:rPr>
                        <a:t>2026-2027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 gridSpan="3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hu-HU" sz="1600" b="0" noProof="0" dirty="0">
                          <a:solidFill>
                            <a:srgbClr val="353537"/>
                          </a:solidFill>
                          <a:latin typeface="Candara" panose="020E0502030303020204" pitchFamily="34" charset="0"/>
                          <a:ea typeface="Cinzel Bold"/>
                          <a:cs typeface="Cinzel Bold"/>
                          <a:sym typeface="Cinzel Bold"/>
                        </a:rPr>
                        <a:t>19</a:t>
                      </a:r>
                      <a:endParaRPr lang="hu-HU" sz="1600" b="0" noProof="0" dirty="0">
                        <a:latin typeface="Candara" panose="020E0502030303020204" pitchFamily="34" charset="0"/>
                      </a:endParaRP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 b="1">
                          <a:solidFill>
                            <a:srgbClr val="353537"/>
                          </a:solidFill>
                          <a:latin typeface="Cinzel Bold"/>
                          <a:ea typeface="Cinzel Bold"/>
                          <a:cs typeface="Cinzel Bold"/>
                          <a:sym typeface="Cinzel Bold"/>
                        </a:rPr>
                        <a:t>19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 b="1">
                          <a:solidFill>
                            <a:srgbClr val="353537"/>
                          </a:solidFill>
                          <a:latin typeface="Cinzel Bold"/>
                          <a:ea typeface="Cinzel Bold"/>
                          <a:cs typeface="Cinzel Bold"/>
                          <a:sym typeface="Cinzel Bold"/>
                        </a:rPr>
                        <a:t>19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hu-HU" sz="1600" b="1" noProof="0" dirty="0">
                          <a:solidFill>
                            <a:srgbClr val="353537"/>
                          </a:solidFill>
                          <a:latin typeface="Candara" panose="020E0502030303020204" pitchFamily="34" charset="0"/>
                          <a:ea typeface="Cinzel Bold"/>
                          <a:cs typeface="Cinzel Bold"/>
                          <a:sym typeface="Cinzel Bold"/>
                        </a:rPr>
                        <a:t>Szakkört tartó Iskolák</a:t>
                      </a:r>
                      <a:endParaRPr lang="hu-HU" sz="1600" b="1" noProof="0" dirty="0">
                        <a:latin typeface="Candara" panose="020E0502030303020204" pitchFamily="34" charset="0"/>
                      </a:endParaRP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4D7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36553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D964E-5B7D-9140-4447-FAA7EDC145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E039F5E3-71C1-BE7F-D058-0342E41E1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751" y="5656489"/>
            <a:ext cx="428625" cy="733425"/>
          </a:xfrm>
          <a:prstGeom prst="rect">
            <a:avLst/>
          </a:prstGeom>
        </p:spPr>
      </p:pic>
      <p:pic>
        <p:nvPicPr>
          <p:cNvPr id="13" name="Kép 12" descr="A képen Grafika, kör, szimbólum, tervezés látható&#10;&#10;Lehet, hogy az AI által létrehozott tartalom helytelen.">
            <a:extLst>
              <a:ext uri="{FF2B5EF4-FFF2-40B4-BE49-F238E27FC236}">
                <a16:creationId xmlns:a16="http://schemas.microsoft.com/office/drawing/2014/main" id="{440940A5-147B-5052-A232-D81342E4CD6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1511" t="16684" r="12539" b="-547"/>
          <a:stretch>
            <a:fillRect/>
          </a:stretch>
        </p:blipFill>
        <p:spPr>
          <a:xfrm>
            <a:off x="7235989" y="2985"/>
            <a:ext cx="4949170" cy="4433285"/>
          </a:xfrm>
          <a:prstGeom prst="rect">
            <a:avLst/>
          </a:prstGeom>
        </p:spPr>
      </p:pic>
      <p:sp>
        <p:nvSpPr>
          <p:cNvPr id="3" name="Alcím 2">
            <a:extLst>
              <a:ext uri="{FF2B5EF4-FFF2-40B4-BE49-F238E27FC236}">
                <a16:creationId xmlns:a16="http://schemas.microsoft.com/office/drawing/2014/main" id="{C10BC9D0-0B83-F2CE-F211-B3C38080FA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5098" y="5849517"/>
            <a:ext cx="9582285" cy="731817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>
              <a:spcBef>
                <a:spcPts val="0"/>
              </a:spcBef>
            </a:pPr>
            <a:r>
              <a:rPr lang="hu-HU" sz="2000" dirty="0">
                <a:solidFill>
                  <a:prstClr val="black"/>
                </a:solidFill>
                <a:latin typeface="Candara" panose="020E0502030303020204" pitchFamily="34" charset="0"/>
                <a:ea typeface="Lato"/>
                <a:cs typeface="Lato"/>
              </a:rPr>
              <a:t>SZAKMAI KONCEPCIÓ – </a:t>
            </a:r>
            <a:r>
              <a:rPr lang="hu-HU" sz="2000" b="1" dirty="0">
                <a:solidFill>
                  <a:prstClr val="black"/>
                </a:solidFill>
                <a:latin typeface="Candara" panose="020E0502030303020204" pitchFamily="34" charset="0"/>
                <a:ea typeface="Lato"/>
                <a:cs typeface="Lato"/>
              </a:rPr>
              <a:t>SZAKKÖR ÉS ALAPDIPLOMA</a:t>
            </a:r>
            <a:endParaRPr lang="en-US" sz="2000" b="1" dirty="0">
              <a:latin typeface="Candara" panose="020E0502030303020204" pitchFamily="34" charset="0"/>
              <a:ea typeface="Lato Black"/>
              <a:cs typeface="Lato Black"/>
            </a:endParaRPr>
          </a:p>
          <a:p>
            <a:pPr algn="l">
              <a:spcBef>
                <a:spcPts val="0"/>
              </a:spcBef>
            </a:pPr>
            <a:endParaRPr lang="en-US" sz="2000" dirty="0">
              <a:latin typeface="Candara" panose="020E0502030303020204" pitchFamily="34" charset="0"/>
              <a:ea typeface="Lato Black"/>
              <a:cs typeface="Lato Black"/>
            </a:endParaRPr>
          </a:p>
          <a:p>
            <a:endParaRPr lang="hu-HU" sz="1600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pic>
        <p:nvPicPr>
          <p:cNvPr id="14" name="Kép 13" descr="A képen fekete, sötétség látható&#10;&#10;Lehet, hogy az AI által létrehozott tartalom helytelen.">
            <a:extLst>
              <a:ext uri="{FF2B5EF4-FFF2-40B4-BE49-F238E27FC236}">
                <a16:creationId xmlns:a16="http://schemas.microsoft.com/office/drawing/2014/main" id="{52A34BE4-F19D-7900-5461-D74A4BDD0D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21892" y="5941220"/>
            <a:ext cx="1621476" cy="385436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ADA8A182-780D-D8D5-E7FA-81B5D10EB605}"/>
              </a:ext>
            </a:extLst>
          </p:cNvPr>
          <p:cNvSpPr>
            <a:spLocks noGrp="1"/>
          </p:cNvSpPr>
          <p:nvPr/>
        </p:nvSpPr>
        <p:spPr>
          <a:xfrm>
            <a:off x="6113840" y="1078757"/>
            <a:ext cx="5616719" cy="62913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hu-HU" sz="1050" dirty="0">
              <a:latin typeface="Candara" panose="020E0502030303020204" pitchFamily="34" charset="0"/>
              <a:ea typeface="Lato"/>
              <a:cs typeface="Lato"/>
            </a:endParaRPr>
          </a:p>
        </p:txBody>
      </p:sp>
      <p:graphicFrame>
        <p:nvGraphicFramePr>
          <p:cNvPr id="8" name="Table 2">
            <a:extLst>
              <a:ext uri="{FF2B5EF4-FFF2-40B4-BE49-F238E27FC236}">
                <a16:creationId xmlns:a16="http://schemas.microsoft.com/office/drawing/2014/main" id="{D3CB6922-9C2A-C7E2-82F8-B15BF18964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504522"/>
              </p:ext>
            </p:extLst>
          </p:nvPr>
        </p:nvGraphicFramePr>
        <p:xfrm>
          <a:off x="251622" y="230587"/>
          <a:ext cx="10815235" cy="5439982"/>
        </p:xfrm>
        <a:graphic>
          <a:graphicData uri="http://schemas.openxmlformats.org/drawingml/2006/table">
            <a:tbl>
              <a:tblPr/>
              <a:tblGrid>
                <a:gridCol w="25085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580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50871">
                  <a:extLst>
                    <a:ext uri="{9D8B030D-6E8A-4147-A177-3AD203B41FA5}">
                      <a16:colId xmlns:a16="http://schemas.microsoft.com/office/drawing/2014/main" val="4046015296"/>
                    </a:ext>
                  </a:extLst>
                </a:gridCol>
                <a:gridCol w="27977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59950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hu-HU" sz="1400" b="1" noProof="0" dirty="0">
                          <a:solidFill>
                            <a:srgbClr val="353537"/>
                          </a:solidFill>
                          <a:latin typeface="Candara" panose="020E0502030303020204" pitchFamily="34" charset="0"/>
                          <a:ea typeface="Cinzel Bold"/>
                          <a:cs typeface="Cinzel Bold"/>
                          <a:sym typeface="Cinzel Bold"/>
                        </a:rPr>
                        <a:t>MATEMATIKA</a:t>
                      </a:r>
                      <a:endParaRPr lang="hu-HU" sz="1400" b="1" noProof="0" dirty="0">
                        <a:latin typeface="Candara" panose="020E0502030303020204" pitchFamily="34" charset="0"/>
                      </a:endParaRP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4D7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hu-HU" sz="1400" b="1" noProof="0" dirty="0">
                          <a:solidFill>
                            <a:srgbClr val="353537"/>
                          </a:solidFill>
                          <a:latin typeface="Candara" panose="020E0502030303020204" pitchFamily="34" charset="0"/>
                          <a:ea typeface="Cinzel Bold"/>
                          <a:cs typeface="Cinzel Bold"/>
                          <a:sym typeface="Cinzel Bold"/>
                        </a:rPr>
                        <a:t>FIZIKA</a:t>
                      </a:r>
                      <a:endParaRPr lang="hu-HU" sz="1400" b="1" noProof="0" dirty="0">
                        <a:latin typeface="Candara" panose="020E0502030303020204" pitchFamily="34" charset="0"/>
                      </a:endParaRP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4D7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hu-HU" sz="1400" b="1" noProof="0" dirty="0">
                          <a:solidFill>
                            <a:srgbClr val="353537"/>
                          </a:solidFill>
                          <a:latin typeface="Candara" panose="020E0502030303020204" pitchFamily="34" charset="0"/>
                          <a:ea typeface="Cinzel Bold"/>
                          <a:cs typeface="Cinzel Bold"/>
                          <a:sym typeface="Cinzel Bold"/>
                        </a:rPr>
                        <a:t>INFORMATIKA</a:t>
                      </a:r>
                      <a:endParaRPr lang="hu-HU" sz="1400" b="1" noProof="0" dirty="0">
                        <a:latin typeface="Candara" panose="020E0502030303020204" pitchFamily="34" charset="0"/>
                      </a:endParaRP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4D7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endParaRPr lang="hu-HU" sz="1400" b="0" noProof="0" dirty="0">
                        <a:latin typeface="Candara" panose="020E0502030303020204" pitchFamily="34" charset="0"/>
                      </a:endParaRP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4D7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2000"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hu-HU" sz="1700" b="0" noProof="0" dirty="0">
                          <a:solidFill>
                            <a:srgbClr val="353537"/>
                          </a:solidFill>
                          <a:latin typeface="Candara" panose="020E0502030303020204" pitchFamily="34" charset="0"/>
                          <a:ea typeface="Cinzel Bold"/>
                          <a:cs typeface="Cinzel Bold"/>
                          <a:sym typeface="Cinzel Bold"/>
                        </a:rPr>
                        <a:t>8-9-10. osztályosoknak</a:t>
                      </a:r>
                      <a:endParaRPr lang="hu-HU" sz="1700" b="0" noProof="0" dirty="0">
                        <a:latin typeface="Candara" panose="020E0502030303020204" pitchFamily="34" charset="0"/>
                      </a:endParaRP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 b="1">
                          <a:solidFill>
                            <a:srgbClr val="353537"/>
                          </a:solidFill>
                          <a:latin typeface="Cinzel Bold"/>
                          <a:ea typeface="Cinzel Bold"/>
                          <a:cs typeface="Cinzel Bold"/>
                          <a:sym typeface="Cinzel Bold"/>
                        </a:rPr>
                        <a:t>8-9-10. osztályosoknak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endParaRPr lang="en-US" sz="1700" b="0">
                        <a:latin typeface="Candara" panose="020E0502030303020204" pitchFamily="34" charset="0"/>
                      </a:endParaRP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hu-HU" sz="1700" b="1" noProof="0" dirty="0">
                          <a:solidFill>
                            <a:srgbClr val="353537"/>
                          </a:solidFill>
                          <a:latin typeface="Candara" panose="020E0502030303020204" pitchFamily="34" charset="0"/>
                          <a:ea typeface="Cinzel Bold"/>
                          <a:cs typeface="Cinzel Bold"/>
                          <a:sym typeface="Cinzel Bold"/>
                        </a:rPr>
                        <a:t>Korosztály</a:t>
                      </a:r>
                      <a:endParaRPr lang="hu-HU" sz="1700" b="1" noProof="0" dirty="0">
                        <a:latin typeface="Candara" panose="020E0502030303020204" pitchFamily="34" charset="0"/>
                      </a:endParaRP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4D7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2000"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hu-HU" sz="1700" b="0" noProof="0" dirty="0">
                          <a:solidFill>
                            <a:srgbClr val="353537"/>
                          </a:solidFill>
                          <a:latin typeface="Candara" panose="020E0502030303020204" pitchFamily="34" charset="0"/>
                          <a:ea typeface="Cinzel Bold"/>
                          <a:cs typeface="Cinzel Bold"/>
                          <a:sym typeface="Cinzel Bold"/>
                        </a:rPr>
                        <a:t>minimum 30 szakkör (2 tanóra), 30 különböző témakör</a:t>
                      </a:r>
                      <a:endParaRPr lang="hu-HU" sz="1700" b="0" noProof="0" dirty="0">
                        <a:latin typeface="Candara" panose="020E0502030303020204" pitchFamily="34" charset="0"/>
                      </a:endParaRP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 b="1">
                          <a:solidFill>
                            <a:srgbClr val="353537"/>
                          </a:solidFill>
                          <a:latin typeface="Cinzel Bold"/>
                          <a:ea typeface="Cinzel Bold"/>
                          <a:cs typeface="Cinzel Bold"/>
                          <a:sym typeface="Cinzel Bold"/>
                        </a:rPr>
                        <a:t>minimum 30 szakkör (2 tanóra), 30 különböző témakör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endParaRPr lang="en-US" sz="1700" b="0" dirty="0">
                        <a:latin typeface="Candara" panose="020E0502030303020204" pitchFamily="34" charset="0"/>
                      </a:endParaRP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hu-HU" sz="1700" b="1" noProof="0" dirty="0">
                          <a:solidFill>
                            <a:srgbClr val="353537"/>
                          </a:solidFill>
                          <a:latin typeface="Candara" panose="020E0502030303020204" pitchFamily="34" charset="0"/>
                          <a:ea typeface="Cinzel Bold"/>
                          <a:cs typeface="Cinzel Bold"/>
                          <a:sym typeface="Cinzel Bold"/>
                        </a:rPr>
                        <a:t>Szakkör/Tanév</a:t>
                      </a:r>
                      <a:endParaRPr lang="hu-HU" sz="1700" b="1" noProof="0" dirty="0">
                        <a:latin typeface="Candara" panose="020E0502030303020204" pitchFamily="34" charset="0"/>
                      </a:endParaRP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4D7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4000"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hu-HU" sz="1700" b="0" noProof="0" dirty="0">
                          <a:solidFill>
                            <a:srgbClr val="353537"/>
                          </a:solidFill>
                          <a:latin typeface="Candara" panose="020E0502030303020204" pitchFamily="34" charset="0"/>
                          <a:ea typeface="Cinzel Bold"/>
                          <a:cs typeface="Cinzel Bold"/>
                          <a:sym typeface="Cinzel Bold"/>
                        </a:rPr>
                        <a:t>60</a:t>
                      </a:r>
                      <a:endParaRPr lang="hu-HU" sz="1700" b="0" noProof="0" dirty="0">
                        <a:latin typeface="Candara" panose="020E0502030303020204" pitchFamily="34" charset="0"/>
                      </a:endParaRP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 b="1">
                          <a:solidFill>
                            <a:srgbClr val="353537"/>
                          </a:solidFill>
                          <a:latin typeface="Cinzel Bold"/>
                          <a:ea typeface="Cinzel Bold"/>
                          <a:cs typeface="Cinzel Bold"/>
                          <a:sym typeface="Cinzel Bold"/>
                        </a:rPr>
                        <a:t>60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endParaRPr lang="en-US" sz="1700" b="0">
                        <a:latin typeface="Candara" panose="020E0502030303020204" pitchFamily="34" charset="0"/>
                      </a:endParaRP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hu-HU" sz="1700" b="1" noProof="0" dirty="0">
                          <a:solidFill>
                            <a:srgbClr val="353537"/>
                          </a:solidFill>
                          <a:latin typeface="Candara" panose="020E0502030303020204" pitchFamily="34" charset="0"/>
                          <a:ea typeface="Cinzel Bold"/>
                          <a:cs typeface="Cinzel Bold"/>
                          <a:sym typeface="Cinzel Bold"/>
                        </a:rPr>
                        <a:t>Minimum Megtartott Tanóra</a:t>
                      </a:r>
                      <a:endParaRPr lang="hu-HU" sz="1700" b="1" noProof="0" dirty="0">
                        <a:latin typeface="Candara" panose="020E0502030303020204" pitchFamily="34" charset="0"/>
                      </a:endParaRP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4D7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4000"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hu-HU" sz="1700" b="0" noProof="0" dirty="0">
                          <a:solidFill>
                            <a:srgbClr val="353537"/>
                          </a:solidFill>
                          <a:latin typeface="Candara" panose="020E0502030303020204" pitchFamily="34" charset="0"/>
                          <a:ea typeface="Cinzel Bold"/>
                          <a:cs typeface="Cinzel Bold"/>
                          <a:sym typeface="Cinzel Bold"/>
                        </a:rPr>
                        <a:t>Szakkörök 70%-án való részvétel</a:t>
                      </a:r>
                      <a:endParaRPr lang="hu-HU" sz="1700" b="0" noProof="0" dirty="0">
                        <a:latin typeface="Candara" panose="020E0502030303020204" pitchFamily="34" charset="0"/>
                      </a:endParaRP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 b="1">
                          <a:solidFill>
                            <a:srgbClr val="353537"/>
                          </a:solidFill>
                          <a:latin typeface="Cinzel Bold"/>
                          <a:ea typeface="Cinzel Bold"/>
                          <a:cs typeface="Cinzel Bold"/>
                          <a:sym typeface="Cinzel Bold"/>
                        </a:rPr>
                        <a:t>Szakkörök 70%-án való részvétel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endParaRPr lang="en-US" sz="1700" b="0" dirty="0">
                        <a:latin typeface="Candara" panose="020E0502030303020204" pitchFamily="34" charset="0"/>
                      </a:endParaRP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hu-HU" sz="1700" b="1" noProof="0" dirty="0">
                          <a:solidFill>
                            <a:srgbClr val="353537"/>
                          </a:solidFill>
                          <a:latin typeface="Candara" panose="020E0502030303020204" pitchFamily="34" charset="0"/>
                          <a:ea typeface="Cinzel Bold"/>
                          <a:cs typeface="Cinzel Bold"/>
                          <a:sym typeface="Cinzel Bold"/>
                        </a:rPr>
                        <a:t>Szakkör Teljesítésének feltétele</a:t>
                      </a:r>
                      <a:endParaRPr lang="hu-HU" sz="1700" b="1" noProof="0" dirty="0">
                        <a:latin typeface="Candara" panose="020E0502030303020204" pitchFamily="34" charset="0"/>
                      </a:endParaRP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4D7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56000">
                <a:tc>
                  <a:txBody>
                    <a:bodyPr/>
                    <a:lstStyle/>
                    <a:p>
                      <a:pPr marL="367031" lvl="1" indent="-183515" algn="l">
                        <a:lnSpc>
                          <a:spcPct val="100000"/>
                        </a:lnSpc>
                        <a:buFont typeface="Arial"/>
                        <a:buChar char="•"/>
                        <a:defRPr/>
                      </a:pPr>
                      <a:r>
                        <a:rPr lang="hu-HU" sz="1700" b="0" noProof="0" dirty="0">
                          <a:solidFill>
                            <a:srgbClr val="353537"/>
                          </a:solidFill>
                          <a:latin typeface="Candara" panose="020E0502030303020204" pitchFamily="34" charset="0"/>
                          <a:ea typeface="Cinzel Bold"/>
                          <a:cs typeface="Cinzel Bold"/>
                          <a:sym typeface="Cinzel Bold"/>
                        </a:rPr>
                        <a:t>Szakkörök 70%-án való részvétel</a:t>
                      </a:r>
                      <a:endParaRPr lang="hu-HU" sz="1700" b="0" noProof="0" dirty="0">
                        <a:latin typeface="Candara" panose="020E0502030303020204" pitchFamily="34" charset="0"/>
                      </a:endParaRPr>
                    </a:p>
                    <a:p>
                      <a:pPr marL="367031" lvl="1" indent="-183515" algn="l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hu-HU" sz="1700" b="0" noProof="0" dirty="0">
                          <a:solidFill>
                            <a:srgbClr val="353537"/>
                          </a:solidFill>
                          <a:latin typeface="Candara" panose="020E0502030303020204" pitchFamily="34" charset="0"/>
                          <a:ea typeface="Cinzel Bold"/>
                          <a:cs typeface="Cinzel Bold"/>
                          <a:sym typeface="Cinzel Bold"/>
                        </a:rPr>
                        <a:t>Varga vagy Arany versenyen való részvétel</a:t>
                      </a: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67031" lvl="1" indent="-183515" algn="l">
                        <a:lnSpc>
                          <a:spcPct val="100000"/>
                        </a:lnSpc>
                        <a:buFont typeface="Arial"/>
                        <a:buChar char="•"/>
                        <a:defRPr/>
                      </a:pPr>
                      <a:r>
                        <a:rPr lang="hu-HU" sz="1700" b="0" noProof="0" dirty="0">
                          <a:solidFill>
                            <a:srgbClr val="353537"/>
                          </a:solidFill>
                          <a:latin typeface="Candara" panose="020E0502030303020204" pitchFamily="34" charset="0"/>
                          <a:ea typeface="Cinzel Bold"/>
                          <a:cs typeface="Cinzel Bold"/>
                          <a:sym typeface="Cinzel Bold"/>
                        </a:rPr>
                        <a:t>Szakkörök 70%-án való részvétel</a:t>
                      </a:r>
                      <a:endParaRPr lang="hu-HU" sz="1700" b="0" noProof="0" dirty="0">
                        <a:latin typeface="Candara" panose="020E0502030303020204" pitchFamily="34" charset="0"/>
                      </a:endParaRPr>
                    </a:p>
                    <a:p>
                      <a:pPr marL="367031" lvl="1" indent="-183515" algn="l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hu-HU" sz="1700" b="0" noProof="0" dirty="0">
                          <a:solidFill>
                            <a:srgbClr val="353537"/>
                          </a:solidFill>
                          <a:latin typeface="Candara" panose="020E0502030303020204" pitchFamily="34" charset="0"/>
                          <a:ea typeface="Cinzel Bold"/>
                          <a:cs typeface="Cinzel Bold"/>
                          <a:sym typeface="Cinzel Bold"/>
                        </a:rPr>
                        <a:t>Mikola versenyen való részvétel</a:t>
                      </a:r>
                      <a:endParaRPr lang="hu-HU" sz="1400" b="0" noProof="0" dirty="0">
                        <a:solidFill>
                          <a:srgbClr val="353537"/>
                        </a:solidFill>
                        <a:latin typeface="Candara" panose="020E0502030303020204" pitchFamily="34" charset="0"/>
                        <a:ea typeface="Cinzel Bold"/>
                        <a:cs typeface="Cinzel Bold"/>
                        <a:sym typeface="Cinzel Bold"/>
                      </a:endParaRP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67031" lvl="1" indent="-183515" algn="l">
                        <a:lnSpc>
                          <a:spcPct val="100000"/>
                        </a:lnSpc>
                        <a:buFont typeface="Arial"/>
                        <a:buChar char="•"/>
                        <a:defRPr/>
                      </a:pPr>
                      <a:r>
                        <a:rPr lang="hu-HU" sz="1700" b="0" noProof="0" dirty="0">
                          <a:solidFill>
                            <a:srgbClr val="353537"/>
                          </a:solidFill>
                          <a:latin typeface="Candara" panose="020E0502030303020204" pitchFamily="34" charset="0"/>
                          <a:ea typeface="Cinzel Bold"/>
                          <a:cs typeface="Cinzel Bold"/>
                          <a:sym typeface="Cinzel Bold"/>
                        </a:rPr>
                        <a:t>Szakkörök 70%-án való részvétel</a:t>
                      </a:r>
                      <a:endParaRPr lang="hu-HU" sz="1700" b="0" noProof="0" dirty="0">
                        <a:latin typeface="Candara" panose="020E0502030303020204" pitchFamily="34" charset="0"/>
                      </a:endParaRPr>
                    </a:p>
                    <a:p>
                      <a:pPr marL="367031" lvl="1" indent="-183515" algn="l">
                        <a:lnSpc>
                          <a:spcPct val="100000"/>
                        </a:lnSpc>
                        <a:buFont typeface="Arial"/>
                        <a:buChar char="•"/>
                      </a:pPr>
                      <a:r>
                        <a:rPr lang="hu-HU" sz="1700" b="0" noProof="0" dirty="0" err="1">
                          <a:solidFill>
                            <a:srgbClr val="353537"/>
                          </a:solidFill>
                          <a:latin typeface="Candara" panose="020E0502030303020204" pitchFamily="34" charset="0"/>
                          <a:ea typeface="Cinzel Bold"/>
                          <a:cs typeface="Cinzel Bold"/>
                          <a:sym typeface="Cinzel Bold"/>
                        </a:rPr>
                        <a:t>Zsakó</a:t>
                      </a:r>
                      <a:r>
                        <a:rPr lang="hu-HU" sz="1700" b="0" noProof="0" dirty="0">
                          <a:solidFill>
                            <a:srgbClr val="353537"/>
                          </a:solidFill>
                          <a:latin typeface="Candara" panose="020E0502030303020204" pitchFamily="34" charset="0"/>
                          <a:ea typeface="Cinzel Bold"/>
                          <a:cs typeface="Cinzel Bold"/>
                          <a:sym typeface="Cinzel Bold"/>
                        </a:rPr>
                        <a:t> versenyen való részvétel</a:t>
                      </a:r>
                      <a:endParaRPr lang="hu-HU" sz="1400" b="0" noProof="0" dirty="0">
                        <a:solidFill>
                          <a:srgbClr val="353537"/>
                        </a:solidFill>
                        <a:latin typeface="Candara" panose="020E0502030303020204" pitchFamily="34" charset="0"/>
                        <a:ea typeface="Cinzel Bold"/>
                        <a:cs typeface="Cinzel Bold"/>
                        <a:sym typeface="Cinzel Bold"/>
                      </a:endParaRP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defRPr/>
                      </a:pPr>
                      <a:r>
                        <a:rPr lang="hu-HU" sz="1700" b="1" noProof="0" dirty="0">
                          <a:solidFill>
                            <a:srgbClr val="353537"/>
                          </a:solidFill>
                          <a:latin typeface="Candara" panose="020E0502030303020204" pitchFamily="34" charset="0"/>
                          <a:ea typeface="Cinzel Bold"/>
                          <a:cs typeface="Cinzel Bold"/>
                          <a:sym typeface="Cinzel Bold"/>
                        </a:rPr>
                        <a:t>Alapdiploma feltétele</a:t>
                      </a:r>
                      <a:endParaRPr lang="hu-HU" sz="1700" b="1" noProof="0" dirty="0">
                        <a:latin typeface="Candara" panose="020E0502030303020204" pitchFamily="34" charset="0"/>
                      </a:endParaRP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4D7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9639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A43C54-9058-518B-EDD8-A89957AEFD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90BA33C9-5527-1C5C-0D04-F3C723A5AE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751" y="5656489"/>
            <a:ext cx="428625" cy="733425"/>
          </a:xfrm>
          <a:prstGeom prst="rect">
            <a:avLst/>
          </a:prstGeom>
        </p:spPr>
      </p:pic>
      <p:pic>
        <p:nvPicPr>
          <p:cNvPr id="13" name="Kép 12" descr="A képen Grafika, kör, szimbólum, tervezés látható&#10;&#10;Lehet, hogy az AI által létrehozott tartalom helytelen.">
            <a:extLst>
              <a:ext uri="{FF2B5EF4-FFF2-40B4-BE49-F238E27FC236}">
                <a16:creationId xmlns:a16="http://schemas.microsoft.com/office/drawing/2014/main" id="{FA995EA6-60A0-3B93-E417-CC773722FF3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1511" t="16684" r="12539" b="-547"/>
          <a:stretch>
            <a:fillRect/>
          </a:stretch>
        </p:blipFill>
        <p:spPr>
          <a:xfrm>
            <a:off x="7235989" y="2985"/>
            <a:ext cx="4949170" cy="4433285"/>
          </a:xfrm>
          <a:prstGeom prst="rect">
            <a:avLst/>
          </a:prstGeom>
        </p:spPr>
      </p:pic>
      <p:sp>
        <p:nvSpPr>
          <p:cNvPr id="7" name="Cím 1">
            <a:extLst>
              <a:ext uri="{FF2B5EF4-FFF2-40B4-BE49-F238E27FC236}">
                <a16:creationId xmlns:a16="http://schemas.microsoft.com/office/drawing/2014/main" id="{CD0C1C13-F48D-DE6D-0940-258E0B85A910}"/>
              </a:ext>
            </a:extLst>
          </p:cNvPr>
          <p:cNvSpPr>
            <a:spLocks noGrp="1"/>
          </p:cNvSpPr>
          <p:nvPr/>
        </p:nvSpPr>
        <p:spPr>
          <a:xfrm>
            <a:off x="965376" y="955736"/>
            <a:ext cx="6660375" cy="41117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Bef>
                <a:spcPts val="2000"/>
              </a:spcBef>
            </a:pPr>
            <a:endParaRPr lang="hu-HU" sz="1400" dirty="0">
              <a:latin typeface="Lato"/>
              <a:ea typeface="Lato"/>
              <a:cs typeface="Lato"/>
            </a:endParaRP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B08EBA70-6FC9-D813-CB86-C8A9DEA3E1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5098" y="5849517"/>
            <a:ext cx="9582285" cy="731817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>
              <a:spcBef>
                <a:spcPts val="0"/>
              </a:spcBef>
            </a:pPr>
            <a:r>
              <a:rPr lang="hu-HU" sz="2000" dirty="0">
                <a:solidFill>
                  <a:prstClr val="black"/>
                </a:solidFill>
                <a:latin typeface="Candara" panose="020E0502030303020204" pitchFamily="34" charset="0"/>
                <a:ea typeface="Lato"/>
                <a:cs typeface="Lato"/>
              </a:rPr>
              <a:t>SZAKMAI KONCEPCIÓ – </a:t>
            </a:r>
            <a:r>
              <a:rPr lang="hu-HU" sz="2000" b="1" dirty="0">
                <a:solidFill>
                  <a:prstClr val="black"/>
                </a:solidFill>
                <a:latin typeface="Candara" panose="020E0502030303020204" pitchFamily="34" charset="0"/>
                <a:ea typeface="Lato"/>
                <a:cs typeface="Lato"/>
              </a:rPr>
              <a:t>SZAKKÖR ÉS ALAPDIPLOMA</a:t>
            </a:r>
            <a:endParaRPr lang="en-US" sz="2000" b="1" dirty="0">
              <a:latin typeface="Candara" panose="020E0502030303020204" pitchFamily="34" charset="0"/>
              <a:ea typeface="Lato Black"/>
              <a:cs typeface="Lato Black"/>
            </a:endParaRPr>
          </a:p>
        </p:txBody>
      </p:sp>
      <p:pic>
        <p:nvPicPr>
          <p:cNvPr id="14" name="Kép 13" descr="A képen fekete, sötétség látható&#10;&#10;Lehet, hogy az AI által létrehozott tartalom helytelen.">
            <a:extLst>
              <a:ext uri="{FF2B5EF4-FFF2-40B4-BE49-F238E27FC236}">
                <a16:creationId xmlns:a16="http://schemas.microsoft.com/office/drawing/2014/main" id="{476A36A7-6C1D-0D7A-9FB4-2D4B2F4947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21892" y="5941220"/>
            <a:ext cx="1621476" cy="385436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0D5AF980-8D99-B2D8-82F6-B6078FDBB589}"/>
              </a:ext>
            </a:extLst>
          </p:cNvPr>
          <p:cNvSpPr>
            <a:spLocks noGrp="1"/>
          </p:cNvSpPr>
          <p:nvPr/>
        </p:nvSpPr>
        <p:spPr>
          <a:xfrm>
            <a:off x="6113840" y="1078757"/>
            <a:ext cx="5616719" cy="62913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hu-HU" sz="1050" dirty="0">
              <a:latin typeface="Lato"/>
              <a:ea typeface="Lato"/>
              <a:cs typeface="Lato"/>
            </a:endParaRPr>
          </a:p>
        </p:txBody>
      </p:sp>
      <p:sp>
        <p:nvSpPr>
          <p:cNvPr id="5" name="Cím 1">
            <a:extLst>
              <a:ext uri="{FF2B5EF4-FFF2-40B4-BE49-F238E27FC236}">
                <a16:creationId xmlns:a16="http://schemas.microsoft.com/office/drawing/2014/main" id="{8011F6B9-B195-901C-9DF3-991A50BEE84C}"/>
              </a:ext>
            </a:extLst>
          </p:cNvPr>
          <p:cNvSpPr>
            <a:spLocks noGrp="1"/>
          </p:cNvSpPr>
          <p:nvPr/>
        </p:nvSpPr>
        <p:spPr>
          <a:xfrm>
            <a:off x="164869" y="1813077"/>
            <a:ext cx="9582285" cy="40364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en-US" sz="1400" dirty="0">
              <a:latin typeface="Lato"/>
            </a:endParaRP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348A576F-A935-012A-19BD-40B7E8401A02}"/>
              </a:ext>
            </a:extLst>
          </p:cNvPr>
          <p:cNvSpPr txBox="1"/>
          <p:nvPr/>
        </p:nvSpPr>
        <p:spPr>
          <a:xfrm>
            <a:off x="536751" y="279363"/>
            <a:ext cx="8135528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700" dirty="0">
                <a:latin typeface="Candara" panose="020E0502030303020204" pitchFamily="34" charset="0"/>
              </a:rPr>
              <a:t>Informatika tantárgyból</a:t>
            </a:r>
            <a:r>
              <a:rPr lang="hu-HU" sz="1700" b="1" dirty="0">
                <a:latin typeface="Candara" panose="020E0502030303020204" pitchFamily="34" charset="0"/>
              </a:rPr>
              <a:t> 7 középiskolában </a:t>
            </a:r>
            <a:r>
              <a:rPr lang="hu-HU" sz="1700" dirty="0">
                <a:latin typeface="Candara" panose="020E0502030303020204" pitchFamily="34" charset="0"/>
              </a:rPr>
              <a:t>indultak el a szakkörök 2025 szeptemberében.</a:t>
            </a:r>
          </a:p>
          <a:p>
            <a:br>
              <a:rPr lang="hu-HU" sz="1700" dirty="0">
                <a:latin typeface="Candara" panose="020E0502030303020204" pitchFamily="34" charset="0"/>
              </a:rPr>
            </a:br>
            <a:r>
              <a:rPr lang="hu-HU" sz="1700" dirty="0">
                <a:latin typeface="Candara" panose="020E0502030303020204" pitchFamily="34" charset="0"/>
              </a:rPr>
              <a:t>Összes tanuló: kb. </a:t>
            </a:r>
            <a:r>
              <a:rPr lang="hu-HU" sz="1700" b="1" dirty="0">
                <a:latin typeface="Candara" panose="020E0502030303020204" pitchFamily="34" charset="0"/>
              </a:rPr>
              <a:t>100-110 </a:t>
            </a:r>
            <a:r>
              <a:rPr lang="hu-HU" sz="1700" dirty="0">
                <a:latin typeface="Candara" panose="020E0502030303020204" pitchFamily="34" charset="0"/>
              </a:rPr>
              <a:t>fő</a:t>
            </a:r>
          </a:p>
          <a:p>
            <a:r>
              <a:rPr lang="hu-HU" sz="1700" dirty="0">
                <a:latin typeface="Candara" panose="020E0502030303020204" pitchFamily="34" charset="0"/>
              </a:rPr>
              <a:t>Összes tanár: </a:t>
            </a:r>
            <a:r>
              <a:rPr lang="hu-HU" sz="1700" b="1" dirty="0">
                <a:latin typeface="Candara" panose="020E0502030303020204" pitchFamily="34" charset="0"/>
              </a:rPr>
              <a:t>9</a:t>
            </a:r>
            <a:r>
              <a:rPr lang="hu-HU" sz="1700" dirty="0">
                <a:latin typeface="Candara" panose="020E0502030303020204" pitchFamily="34" charset="0"/>
              </a:rPr>
              <a:t> fő</a:t>
            </a:r>
          </a:p>
          <a:p>
            <a:r>
              <a:rPr lang="hu-HU" sz="1700" dirty="0">
                <a:latin typeface="Candara" panose="020E0502030303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700" b="1" dirty="0">
                <a:latin typeface="Candara" panose="020E0502030303020204" pitchFamily="34" charset="0"/>
              </a:rPr>
              <a:t>Eötvös Gimnázium</a:t>
            </a:r>
            <a:r>
              <a:rPr lang="hu-HU" sz="1700" dirty="0">
                <a:latin typeface="Candara" panose="020E0502030303020204" pitchFamily="34" charset="0"/>
              </a:rPr>
              <a:t> (Budapest)</a:t>
            </a:r>
            <a:br>
              <a:rPr lang="hu-HU" sz="1700" dirty="0">
                <a:latin typeface="Candara" panose="020E0502030303020204" pitchFamily="34" charset="0"/>
              </a:rPr>
            </a:br>
            <a:r>
              <a:rPr lang="hu-HU" sz="1700" dirty="0">
                <a:latin typeface="Candara" panose="020E0502030303020204" pitchFamily="34" charset="0"/>
              </a:rPr>
              <a:t>tanár: Jakab Bence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700" b="1" dirty="0">
                <a:latin typeface="Candara" panose="020E0502030303020204" pitchFamily="34" charset="0"/>
              </a:rPr>
              <a:t>Szent Margit Gimnázium</a:t>
            </a:r>
            <a:r>
              <a:rPr lang="hu-HU" sz="1700" dirty="0">
                <a:latin typeface="Candara" panose="020E0502030303020204" pitchFamily="34" charset="0"/>
              </a:rPr>
              <a:t> (Budapest)</a:t>
            </a:r>
            <a:br>
              <a:rPr lang="hu-HU" sz="1700" dirty="0">
                <a:latin typeface="Candara" panose="020E0502030303020204" pitchFamily="34" charset="0"/>
              </a:rPr>
            </a:br>
            <a:r>
              <a:rPr lang="hu-HU" sz="1700" dirty="0">
                <a:latin typeface="Candara" panose="020E0502030303020204" pitchFamily="34" charset="0"/>
              </a:rPr>
              <a:t>tanár: Sinkó Viktória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700" b="1" dirty="0">
                <a:latin typeface="Candara" panose="020E0502030303020204" pitchFamily="34" charset="0"/>
              </a:rPr>
              <a:t>Debreceni Fazekas Mihály Gimnázium</a:t>
            </a:r>
            <a:br>
              <a:rPr lang="hu-HU" sz="1700" dirty="0">
                <a:latin typeface="Candara" panose="020E0502030303020204" pitchFamily="34" charset="0"/>
              </a:rPr>
            </a:br>
            <a:r>
              <a:rPr lang="hu-HU" sz="1700" dirty="0">
                <a:latin typeface="Candara" panose="020E0502030303020204" pitchFamily="34" charset="0"/>
              </a:rPr>
              <a:t>tanárok: Kiszely Ildikó, Kovács Marcell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700" b="1" dirty="0">
                <a:latin typeface="Candara" panose="020E0502030303020204" pitchFamily="34" charset="0"/>
              </a:rPr>
              <a:t>Kaposvári Táncsics Mihály Gimnázium</a:t>
            </a:r>
            <a:br>
              <a:rPr lang="hu-HU" sz="1700" dirty="0">
                <a:latin typeface="Candara" panose="020E0502030303020204" pitchFamily="34" charset="0"/>
              </a:rPr>
            </a:br>
            <a:r>
              <a:rPr lang="hu-HU" sz="1700" dirty="0">
                <a:latin typeface="Candara" panose="020E0502030303020204" pitchFamily="34" charset="0"/>
              </a:rPr>
              <a:t>tanárok: </a:t>
            </a:r>
            <a:r>
              <a:rPr lang="hu-HU" sz="1700" dirty="0" err="1">
                <a:latin typeface="Candara" panose="020E0502030303020204" pitchFamily="34" charset="0"/>
              </a:rPr>
              <a:t>Gschwindt</a:t>
            </a:r>
            <a:r>
              <a:rPr lang="hu-HU" sz="1700" dirty="0">
                <a:latin typeface="Candara" panose="020E0502030303020204" pitchFamily="34" charset="0"/>
              </a:rPr>
              <a:t> Olivér, </a:t>
            </a:r>
            <a:r>
              <a:rPr lang="hu-HU" sz="1700" dirty="0" err="1">
                <a:latin typeface="Candara" panose="020E0502030303020204" pitchFamily="34" charset="0"/>
              </a:rPr>
              <a:t>Raskoványi</a:t>
            </a:r>
            <a:r>
              <a:rPr lang="hu-HU" sz="1700" dirty="0">
                <a:latin typeface="Candara" panose="020E0502030303020204" pitchFamily="34" charset="0"/>
              </a:rPr>
              <a:t> Miklós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700" b="1" dirty="0">
                <a:latin typeface="Candara" panose="020E0502030303020204" pitchFamily="34" charset="0"/>
              </a:rPr>
              <a:t>Szegedi Radnóti Miklós Kísérleti Gimnázium</a:t>
            </a:r>
            <a:br>
              <a:rPr lang="hu-HU" sz="1700" dirty="0">
                <a:latin typeface="Candara" panose="020E0502030303020204" pitchFamily="34" charset="0"/>
              </a:rPr>
            </a:br>
            <a:r>
              <a:rPr lang="hu-HU" sz="1700" dirty="0">
                <a:latin typeface="Candara" panose="020E0502030303020204" pitchFamily="34" charset="0"/>
              </a:rPr>
              <a:t>tanár: Juhász Fruzsina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700" b="1" dirty="0" err="1">
                <a:latin typeface="Candara" panose="020E0502030303020204" pitchFamily="34" charset="0"/>
              </a:rPr>
              <a:t>Boronkay</a:t>
            </a:r>
            <a:r>
              <a:rPr lang="hu-HU" sz="1700" b="1" dirty="0">
                <a:latin typeface="Candara" panose="020E0502030303020204" pitchFamily="34" charset="0"/>
              </a:rPr>
              <a:t> György Szakközépiskola</a:t>
            </a:r>
            <a:r>
              <a:rPr lang="hu-HU" sz="1700" dirty="0">
                <a:latin typeface="Candara" panose="020E0502030303020204" pitchFamily="34" charset="0"/>
              </a:rPr>
              <a:t> (Vác)</a:t>
            </a:r>
            <a:br>
              <a:rPr lang="hu-HU" sz="1700" dirty="0">
                <a:latin typeface="Candara" panose="020E0502030303020204" pitchFamily="34" charset="0"/>
              </a:rPr>
            </a:br>
            <a:r>
              <a:rPr lang="hu-HU" sz="1700" dirty="0">
                <a:latin typeface="Candara" panose="020E0502030303020204" pitchFamily="34" charset="0"/>
              </a:rPr>
              <a:t>tanár: </a:t>
            </a:r>
            <a:r>
              <a:rPr lang="hu-HU" sz="1700" dirty="0" err="1">
                <a:latin typeface="Candara" panose="020E0502030303020204" pitchFamily="34" charset="0"/>
              </a:rPr>
              <a:t>Baksza</a:t>
            </a:r>
            <a:r>
              <a:rPr lang="hu-HU" sz="1700" dirty="0">
                <a:latin typeface="Candara" panose="020E0502030303020204" pitchFamily="34" charset="0"/>
              </a:rPr>
              <a:t> Dávid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700" b="1" dirty="0">
                <a:latin typeface="Candara" panose="020E0502030303020204" pitchFamily="34" charset="0"/>
              </a:rPr>
              <a:t>Zrínyi Miklós Gimnázium</a:t>
            </a:r>
            <a:r>
              <a:rPr lang="hu-HU" sz="1700" dirty="0">
                <a:latin typeface="Candara" panose="020E0502030303020204" pitchFamily="34" charset="0"/>
              </a:rPr>
              <a:t> (Zalaegerszeg)</a:t>
            </a:r>
            <a:br>
              <a:rPr lang="hu-HU" sz="1700" dirty="0">
                <a:latin typeface="Candara" panose="020E0502030303020204" pitchFamily="34" charset="0"/>
              </a:rPr>
            </a:br>
            <a:r>
              <a:rPr lang="hu-HU" sz="1700" dirty="0">
                <a:latin typeface="Candara" panose="020E0502030303020204" pitchFamily="34" charset="0"/>
              </a:rPr>
              <a:t>tanár: Kollmann Szilárd Alex</a:t>
            </a:r>
          </a:p>
        </p:txBody>
      </p:sp>
    </p:spTree>
    <p:extLst>
      <p:ext uri="{BB962C8B-B14F-4D97-AF65-F5344CB8AC3E}">
        <p14:creationId xmlns:p14="http://schemas.microsoft.com/office/powerpoint/2010/main" val="10493165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687991-CF2E-3AD6-B0AA-F82CDF2415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17A7FF75-A93F-5202-8FD4-3453D6ED95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751" y="5656489"/>
            <a:ext cx="428625" cy="733425"/>
          </a:xfrm>
          <a:prstGeom prst="rect">
            <a:avLst/>
          </a:prstGeom>
        </p:spPr>
      </p:pic>
      <p:pic>
        <p:nvPicPr>
          <p:cNvPr id="13" name="Kép 12" descr="A képen Grafika, kör, szimbólum, tervezés látható&#10;&#10;Lehet, hogy az AI által létrehozott tartalom helytelen.">
            <a:extLst>
              <a:ext uri="{FF2B5EF4-FFF2-40B4-BE49-F238E27FC236}">
                <a16:creationId xmlns:a16="http://schemas.microsoft.com/office/drawing/2014/main" id="{EAB847CA-60C6-A0F6-C949-B3A489468A5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1511" t="16684" r="12539" b="-547"/>
          <a:stretch>
            <a:fillRect/>
          </a:stretch>
        </p:blipFill>
        <p:spPr>
          <a:xfrm>
            <a:off x="7235989" y="2985"/>
            <a:ext cx="4949170" cy="4433285"/>
          </a:xfrm>
          <a:prstGeom prst="rect">
            <a:avLst/>
          </a:prstGeom>
        </p:spPr>
      </p:pic>
      <p:sp>
        <p:nvSpPr>
          <p:cNvPr id="3" name="Alcím 2">
            <a:extLst>
              <a:ext uri="{FF2B5EF4-FFF2-40B4-BE49-F238E27FC236}">
                <a16:creationId xmlns:a16="http://schemas.microsoft.com/office/drawing/2014/main" id="{9136F54E-1311-AC11-411E-3B3650C5B8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5098" y="5849517"/>
            <a:ext cx="9582285" cy="731817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>
              <a:spcBef>
                <a:spcPts val="0"/>
              </a:spcBef>
            </a:pPr>
            <a:r>
              <a:rPr lang="hu-HU" sz="2000" dirty="0">
                <a:solidFill>
                  <a:prstClr val="black"/>
                </a:solidFill>
                <a:latin typeface="Candara" panose="020E0502030303020204" pitchFamily="34" charset="0"/>
                <a:ea typeface="Lato"/>
                <a:cs typeface="Lato"/>
              </a:rPr>
              <a:t>OLIMPIAI ISKOLÁK </a:t>
            </a:r>
            <a:r>
              <a:rPr lang="hu-HU" sz="2000" b="1" dirty="0">
                <a:solidFill>
                  <a:prstClr val="black"/>
                </a:solidFill>
                <a:latin typeface="Candara" panose="020E0502030303020204" pitchFamily="34" charset="0"/>
                <a:ea typeface="Lato"/>
                <a:cs typeface="Lato"/>
              </a:rPr>
              <a:t>2025–2026</a:t>
            </a:r>
            <a:endParaRPr lang="en-US" sz="2000" b="1" dirty="0">
              <a:latin typeface="Candara" panose="020E0502030303020204" pitchFamily="34" charset="0"/>
              <a:ea typeface="Lato Black"/>
              <a:cs typeface="Lato Black"/>
            </a:endParaRPr>
          </a:p>
          <a:p>
            <a:pPr algn="l">
              <a:spcBef>
                <a:spcPts val="0"/>
              </a:spcBef>
            </a:pPr>
            <a:endParaRPr lang="en-US" sz="2000" dirty="0">
              <a:latin typeface="Candara" panose="020E0502030303020204" pitchFamily="34" charset="0"/>
              <a:ea typeface="Lato Black"/>
              <a:cs typeface="Lato Black"/>
            </a:endParaRPr>
          </a:p>
          <a:p>
            <a:endParaRPr lang="hu-HU" sz="1600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pic>
        <p:nvPicPr>
          <p:cNvPr id="14" name="Kép 13" descr="A képen fekete, sötétség látható&#10;&#10;Lehet, hogy az AI által létrehozott tartalom helytelen.">
            <a:extLst>
              <a:ext uri="{FF2B5EF4-FFF2-40B4-BE49-F238E27FC236}">
                <a16:creationId xmlns:a16="http://schemas.microsoft.com/office/drawing/2014/main" id="{A8B15D9C-4652-9C07-50B2-B7762B93BC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21892" y="5941220"/>
            <a:ext cx="1621476" cy="385436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739E537B-4617-0B01-CB15-1BAE0E87DA17}"/>
              </a:ext>
            </a:extLst>
          </p:cNvPr>
          <p:cNvSpPr>
            <a:spLocks noGrp="1"/>
          </p:cNvSpPr>
          <p:nvPr/>
        </p:nvSpPr>
        <p:spPr>
          <a:xfrm>
            <a:off x="6113840" y="1078757"/>
            <a:ext cx="5616719" cy="62913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hu-HU" sz="1050" dirty="0">
              <a:latin typeface="Candara" panose="020E0502030303020204" pitchFamily="34" charset="0"/>
              <a:ea typeface="Lato"/>
              <a:cs typeface="Lato"/>
            </a:endParaRPr>
          </a:p>
        </p:txBody>
      </p:sp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F2C55191-2DDC-E250-CBC8-7C6A70C869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4056339"/>
              </p:ext>
            </p:extLst>
          </p:nvPr>
        </p:nvGraphicFramePr>
        <p:xfrm>
          <a:off x="461441" y="379217"/>
          <a:ext cx="11269117" cy="5040440"/>
        </p:xfrm>
        <a:graphic>
          <a:graphicData uri="http://schemas.openxmlformats.org/drawingml/2006/table">
            <a:tbl>
              <a:tblPr/>
              <a:tblGrid>
                <a:gridCol w="28410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287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395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59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60933"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600" b="1" dirty="0">
                          <a:solidFill>
                            <a:srgbClr val="353537"/>
                          </a:solidFill>
                          <a:latin typeface="Candara" panose="020E0502030303020204" pitchFamily="34" charset="0"/>
                          <a:ea typeface="Cinzel Bold"/>
                          <a:cs typeface="Cinzel Bold"/>
                          <a:sym typeface="Cinzel Bold"/>
                        </a:rPr>
                        <a:t>MATEMATIKA</a:t>
                      </a:r>
                      <a:endParaRPr lang="en-US" sz="1600" b="1" dirty="0">
                        <a:latin typeface="Candara" panose="020E0502030303020204" pitchFamily="34" charset="0"/>
                      </a:endParaRP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4D7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600" b="1" dirty="0">
                          <a:solidFill>
                            <a:srgbClr val="353537"/>
                          </a:solidFill>
                          <a:latin typeface="Candara" panose="020E0502030303020204" pitchFamily="34" charset="0"/>
                          <a:ea typeface="Cinzel Bold"/>
                          <a:cs typeface="Cinzel Bold"/>
                          <a:sym typeface="Cinzel Bold"/>
                        </a:rPr>
                        <a:t>FIZIKA</a:t>
                      </a:r>
                      <a:endParaRPr lang="en-US" sz="1600" b="1" dirty="0">
                        <a:latin typeface="Candara" panose="020E0502030303020204" pitchFamily="34" charset="0"/>
                      </a:endParaRP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4D7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59"/>
                        </a:lnSpc>
                        <a:defRPr/>
                      </a:pPr>
                      <a:r>
                        <a:rPr lang="en-US" sz="1600" b="1" dirty="0">
                          <a:solidFill>
                            <a:srgbClr val="353537"/>
                          </a:solidFill>
                          <a:latin typeface="Candara" panose="020E0502030303020204" pitchFamily="34" charset="0"/>
                          <a:ea typeface="Cinzel Bold"/>
                          <a:cs typeface="Cinzel Bold"/>
                          <a:sym typeface="Cinzel Bold"/>
                        </a:rPr>
                        <a:t>INFORMATIKA</a:t>
                      </a:r>
                      <a:endParaRPr lang="en-US" sz="1600" b="1" dirty="0">
                        <a:latin typeface="Candara" panose="020E0502030303020204" pitchFamily="34" charset="0"/>
                      </a:endParaRP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4D7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endParaRPr lang="en-US" sz="1600" b="0" dirty="0">
                        <a:latin typeface="Candara" panose="020E0502030303020204" pitchFamily="34" charset="0"/>
                      </a:endParaRP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4D7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3632">
                <a:tc gridSpan="3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hu-HU" sz="1600" b="0" noProof="0" dirty="0">
                          <a:solidFill>
                            <a:srgbClr val="353537"/>
                          </a:solidFill>
                          <a:latin typeface="Candara" panose="020E0502030303020204" pitchFamily="34" charset="0"/>
                          <a:ea typeface="Cinzel Bold"/>
                          <a:cs typeface="Cinzel Bold"/>
                          <a:sym typeface="Cinzel Bold"/>
                        </a:rPr>
                        <a:t>10-11-12. osztályosoknak</a:t>
                      </a:r>
                      <a:endParaRPr lang="hu-HU" sz="1600" b="0" noProof="0" dirty="0">
                        <a:latin typeface="Candara" panose="020E0502030303020204" pitchFamily="34" charset="0"/>
                      </a:endParaRP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 b="1">
                          <a:solidFill>
                            <a:srgbClr val="353537"/>
                          </a:solidFill>
                          <a:latin typeface="Cinzel Bold"/>
                          <a:ea typeface="Cinzel Bold"/>
                          <a:cs typeface="Cinzel Bold"/>
                          <a:sym typeface="Cinzel Bold"/>
                        </a:rPr>
                        <a:t>10-11-12. osztályosoknak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 b="1">
                          <a:solidFill>
                            <a:srgbClr val="353537"/>
                          </a:solidFill>
                          <a:latin typeface="Cinzel Bold"/>
                          <a:ea typeface="Cinzel Bold"/>
                          <a:cs typeface="Cinzel Bold"/>
                          <a:sym typeface="Cinzel Bold"/>
                        </a:rPr>
                        <a:t>10-11-12. osztályosoknak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hu-HU" sz="1600" b="1" noProof="0" dirty="0">
                          <a:solidFill>
                            <a:srgbClr val="353537"/>
                          </a:solidFill>
                          <a:latin typeface="Candara" panose="020E0502030303020204" pitchFamily="34" charset="0"/>
                          <a:ea typeface="Cinzel Bold"/>
                          <a:cs typeface="Cinzel Bold"/>
                          <a:sym typeface="Cinzel Bold"/>
                        </a:rPr>
                        <a:t>Korosztály</a:t>
                      </a:r>
                      <a:endParaRPr lang="hu-HU" sz="1600" b="1" noProof="0" dirty="0">
                        <a:latin typeface="Candara" panose="020E0502030303020204" pitchFamily="34" charset="0"/>
                      </a:endParaRP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4D7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6363"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hu-HU" sz="1600" b="0" noProof="0" dirty="0">
                          <a:solidFill>
                            <a:srgbClr val="353537"/>
                          </a:solidFill>
                          <a:latin typeface="Candara" panose="020E0502030303020204" pitchFamily="34" charset="0"/>
                          <a:ea typeface="Cinzel Bold"/>
                          <a:cs typeface="Cinzel Bold"/>
                          <a:sym typeface="Cinzel Bold"/>
                        </a:rPr>
                        <a:t>7 Tábor (1 teljes + 2 fél nap) </a:t>
                      </a:r>
                      <a:endParaRPr lang="hu-HU" sz="1600" b="0" noProof="0" dirty="0">
                        <a:latin typeface="Candara" panose="020E0502030303020204" pitchFamily="34" charset="0"/>
                      </a:endParaRP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hu-HU" sz="1600" b="0" noProof="0" dirty="0">
                          <a:solidFill>
                            <a:srgbClr val="353537"/>
                          </a:solidFill>
                          <a:latin typeface="Candara" panose="020E0502030303020204" pitchFamily="34" charset="0"/>
                          <a:ea typeface="Cinzel Bold"/>
                          <a:cs typeface="Cinzel Bold"/>
                          <a:sym typeface="Cinzel Bold"/>
                        </a:rPr>
                        <a:t>9 Tábor (1 teljes + 2 fél nap)</a:t>
                      </a:r>
                      <a:endParaRPr lang="hu-HU" sz="1600" b="0" noProof="0" dirty="0">
                        <a:latin typeface="Candara" panose="020E0502030303020204" pitchFamily="34" charset="0"/>
                      </a:endParaRP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 b="1">
                          <a:solidFill>
                            <a:srgbClr val="353537"/>
                          </a:solidFill>
                          <a:latin typeface="Cinzel Bold"/>
                          <a:ea typeface="Cinzel Bold"/>
                          <a:cs typeface="Cinzel Bold"/>
                          <a:sym typeface="Cinzel Bold"/>
                        </a:rPr>
                        <a:t>9 Tábor (1 teljes + 2 fél nap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hu-HU" sz="1600" b="1" noProof="0" dirty="0">
                          <a:solidFill>
                            <a:srgbClr val="353537"/>
                          </a:solidFill>
                          <a:latin typeface="Candara" panose="020E0502030303020204" pitchFamily="34" charset="0"/>
                          <a:ea typeface="Cinzel Bold"/>
                          <a:cs typeface="Cinzel Bold"/>
                          <a:sym typeface="Cinzel Bold"/>
                        </a:rPr>
                        <a:t>Tábor / tanév</a:t>
                      </a:r>
                      <a:endParaRPr lang="hu-HU" sz="1600" b="1" noProof="0" dirty="0">
                        <a:latin typeface="Candara" panose="020E0502030303020204" pitchFamily="34" charset="0"/>
                      </a:endParaRP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4D7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6363">
                <a:tc gridSpan="3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600" b="0" dirty="0">
                          <a:solidFill>
                            <a:srgbClr val="353537"/>
                          </a:solidFill>
                          <a:latin typeface="Candara" panose="020E0502030303020204" pitchFamily="34" charset="0"/>
                          <a:ea typeface="Cinzel Bold"/>
                          <a:cs typeface="Cinzel Bold"/>
                          <a:sym typeface="Cinzel Bold"/>
                        </a:rPr>
                        <a:t>16</a:t>
                      </a:r>
                      <a:endParaRPr lang="en-US" sz="1600" b="0" dirty="0">
                        <a:latin typeface="Candara" panose="020E0502030303020204" pitchFamily="34" charset="0"/>
                      </a:endParaRP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 b="1">
                          <a:solidFill>
                            <a:srgbClr val="353537"/>
                          </a:solidFill>
                          <a:latin typeface="Cinzel Bold"/>
                          <a:ea typeface="Cinzel Bold"/>
                          <a:cs typeface="Cinzel Bold"/>
                          <a:sym typeface="Cinzel Bold"/>
                        </a:rPr>
                        <a:t>16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 b="1">
                          <a:solidFill>
                            <a:srgbClr val="353537"/>
                          </a:solidFill>
                          <a:latin typeface="Cinzel Bold"/>
                          <a:ea typeface="Cinzel Bold"/>
                          <a:cs typeface="Cinzel Bold"/>
                          <a:sym typeface="Cinzel Bold"/>
                        </a:rPr>
                        <a:t>16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hu-HU" sz="1600" b="1" noProof="0" dirty="0">
                          <a:solidFill>
                            <a:srgbClr val="353537"/>
                          </a:solidFill>
                          <a:latin typeface="Candara" panose="020E0502030303020204" pitchFamily="34" charset="0"/>
                          <a:ea typeface="Cinzel Bold"/>
                          <a:cs typeface="Cinzel Bold"/>
                          <a:sym typeface="Cinzel Bold"/>
                        </a:rPr>
                        <a:t>Megtartott tanóraszám / </a:t>
                      </a:r>
                      <a:r>
                        <a:rPr lang="hu-HU" sz="1600" b="1" noProof="0" dirty="0" err="1">
                          <a:solidFill>
                            <a:srgbClr val="353537"/>
                          </a:solidFill>
                          <a:latin typeface="Candara" panose="020E0502030303020204" pitchFamily="34" charset="0"/>
                          <a:ea typeface="Cinzel Bold"/>
                          <a:cs typeface="Cinzel Bold"/>
                          <a:sym typeface="Cinzel Bold"/>
                        </a:rPr>
                        <a:t>tabor</a:t>
                      </a:r>
                      <a:endParaRPr lang="hu-HU" sz="1600" b="1" noProof="0" dirty="0">
                        <a:latin typeface="Candara" panose="020E0502030303020204" pitchFamily="34" charset="0"/>
                      </a:endParaRP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4D7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3632"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600" b="0">
                          <a:solidFill>
                            <a:srgbClr val="353537"/>
                          </a:solidFill>
                          <a:latin typeface="Candara" panose="020E0502030303020204" pitchFamily="34" charset="0"/>
                          <a:ea typeface="Cinzel Bold"/>
                          <a:cs typeface="Cinzel Bold"/>
                          <a:sym typeface="Cinzel Bold"/>
                        </a:rPr>
                        <a:t>45</a:t>
                      </a:r>
                      <a:endParaRPr lang="en-US" sz="1600" b="0">
                        <a:latin typeface="Candara" panose="020E0502030303020204" pitchFamily="34" charset="0"/>
                      </a:endParaRP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600" b="0">
                          <a:solidFill>
                            <a:srgbClr val="353537"/>
                          </a:solidFill>
                          <a:latin typeface="Candara" panose="020E0502030303020204" pitchFamily="34" charset="0"/>
                          <a:ea typeface="Cinzel Bold"/>
                          <a:cs typeface="Cinzel Bold"/>
                          <a:sym typeface="Cinzel Bold"/>
                        </a:rPr>
                        <a:t>40</a:t>
                      </a:r>
                      <a:endParaRPr lang="en-US" sz="1600" b="0">
                        <a:latin typeface="Candara" panose="020E0502030303020204" pitchFamily="34" charset="0"/>
                      </a:endParaRP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600" b="0" dirty="0">
                          <a:solidFill>
                            <a:srgbClr val="353537"/>
                          </a:solidFill>
                          <a:latin typeface="Candara" panose="020E0502030303020204" pitchFamily="34" charset="0"/>
                          <a:ea typeface="Cinzel Bold"/>
                          <a:cs typeface="Cinzel Bold"/>
                          <a:sym typeface="Cinzel Bold"/>
                        </a:rPr>
                        <a:t>24</a:t>
                      </a:r>
                      <a:endParaRPr lang="en-US" sz="1600" b="0" dirty="0">
                        <a:latin typeface="Candara" panose="020E0502030303020204" pitchFamily="34" charset="0"/>
                      </a:endParaRP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hu-HU" sz="1600" b="1" noProof="0" dirty="0">
                          <a:solidFill>
                            <a:srgbClr val="353537"/>
                          </a:solidFill>
                          <a:latin typeface="Candara" panose="020E0502030303020204" pitchFamily="34" charset="0"/>
                          <a:ea typeface="Cinzel Bold"/>
                          <a:cs typeface="Cinzel Bold"/>
                          <a:sym typeface="Cinzel Bold"/>
                        </a:rPr>
                        <a:t>Diákok</a:t>
                      </a:r>
                      <a:endParaRPr lang="hu-HU" sz="1600" b="1" noProof="0" dirty="0">
                        <a:latin typeface="Candara" panose="020E0502030303020204" pitchFamily="34" charset="0"/>
                      </a:endParaRP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4D7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86363"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600" b="0">
                          <a:solidFill>
                            <a:srgbClr val="353537"/>
                          </a:solidFill>
                          <a:latin typeface="Candara" panose="020E0502030303020204" pitchFamily="34" charset="0"/>
                          <a:ea typeface="Cinzel Bold"/>
                          <a:cs typeface="Cinzel Bold"/>
                          <a:sym typeface="Cinzel Bold"/>
                        </a:rPr>
                        <a:t>16</a:t>
                      </a:r>
                      <a:endParaRPr lang="en-US" sz="1600" b="0">
                        <a:latin typeface="Candara" panose="020E0502030303020204" pitchFamily="34" charset="0"/>
                      </a:endParaRP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600" b="0">
                          <a:solidFill>
                            <a:srgbClr val="353537"/>
                          </a:solidFill>
                          <a:latin typeface="Candara" panose="020E0502030303020204" pitchFamily="34" charset="0"/>
                          <a:ea typeface="Cinzel Bold"/>
                          <a:cs typeface="Cinzel Bold"/>
                          <a:sym typeface="Cinzel Bold"/>
                        </a:rPr>
                        <a:t>15</a:t>
                      </a:r>
                      <a:endParaRPr lang="en-US" sz="1600" b="0">
                        <a:latin typeface="Candara" panose="020E0502030303020204" pitchFamily="34" charset="0"/>
                      </a:endParaRP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600" b="0" dirty="0">
                          <a:solidFill>
                            <a:srgbClr val="353537"/>
                          </a:solidFill>
                          <a:latin typeface="Candara" panose="020E0502030303020204" pitchFamily="34" charset="0"/>
                          <a:ea typeface="Cinzel Bold"/>
                          <a:cs typeface="Cinzel Bold"/>
                          <a:sym typeface="Cinzel Bold"/>
                        </a:rPr>
                        <a:t>16</a:t>
                      </a:r>
                      <a:endParaRPr lang="en-US" sz="1600" b="0" dirty="0">
                        <a:latin typeface="Candara" panose="020E0502030303020204" pitchFamily="34" charset="0"/>
                      </a:endParaRP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hu-HU" sz="1600" b="1" noProof="0" dirty="0">
                          <a:solidFill>
                            <a:srgbClr val="353537"/>
                          </a:solidFill>
                          <a:latin typeface="Candara" panose="020E0502030303020204" pitchFamily="34" charset="0"/>
                          <a:ea typeface="Cinzel Bold"/>
                          <a:cs typeface="Cinzel Bold"/>
                          <a:sym typeface="Cinzel Bold"/>
                        </a:rPr>
                        <a:t>Oktatók, segítők, felügyelők</a:t>
                      </a:r>
                      <a:endParaRPr lang="en-US" sz="1600" b="1" dirty="0">
                        <a:latin typeface="Candara" panose="020E0502030303020204" pitchFamily="34" charset="0"/>
                      </a:endParaRP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4D7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3632">
                <a:tc gridSpan="3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hu-HU" sz="1600" b="0" noProof="0" dirty="0">
                          <a:solidFill>
                            <a:srgbClr val="353537"/>
                          </a:solidFill>
                          <a:latin typeface="Candara" panose="020E0502030303020204" pitchFamily="34" charset="0"/>
                          <a:ea typeface="Cinzel Bold"/>
                          <a:cs typeface="Cinzel Bold"/>
                          <a:sym typeface="Cinzel Bold"/>
                        </a:rPr>
                        <a:t>Meghívásos, korábbi versenyeredmények alapján</a:t>
                      </a:r>
                      <a:endParaRPr lang="hu-HU" sz="1600" b="0" noProof="0" dirty="0">
                        <a:latin typeface="Candara" panose="020E0502030303020204" pitchFamily="34" charset="0"/>
                      </a:endParaRP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 b="1">
                          <a:solidFill>
                            <a:srgbClr val="353537"/>
                          </a:solidFill>
                          <a:latin typeface="Cinzel Bold"/>
                          <a:ea typeface="Cinzel Bold"/>
                          <a:cs typeface="Cinzel Bold"/>
                          <a:sym typeface="Cinzel Bold"/>
                        </a:rPr>
                        <a:t>Meghívásos, korábbi versenyeredmények alapján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en-US" sz="1700" b="1">
                          <a:solidFill>
                            <a:srgbClr val="353537"/>
                          </a:solidFill>
                          <a:latin typeface="Cinzel Bold"/>
                          <a:ea typeface="Cinzel Bold"/>
                          <a:cs typeface="Cinzel Bold"/>
                          <a:sym typeface="Cinzel Bold"/>
                        </a:rPr>
                        <a:t>Meghívásos, korábbi versenyeredmények alapján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80"/>
                        </a:lnSpc>
                        <a:defRPr/>
                      </a:pPr>
                      <a:r>
                        <a:rPr lang="hu-HU" sz="1600" b="1" noProof="0" dirty="0">
                          <a:solidFill>
                            <a:srgbClr val="353537"/>
                          </a:solidFill>
                          <a:latin typeface="Candara" panose="020E0502030303020204" pitchFamily="34" charset="0"/>
                          <a:ea typeface="Cinzel Bold"/>
                          <a:cs typeface="Cinzel Bold"/>
                          <a:sym typeface="Cinzel Bold"/>
                        </a:rPr>
                        <a:t>Jelentkezés</a:t>
                      </a:r>
                      <a:endParaRPr lang="en-US" sz="1600" b="1" dirty="0">
                        <a:latin typeface="Candara" panose="020E0502030303020204" pitchFamily="34" charset="0"/>
                      </a:endParaRPr>
                    </a:p>
                  </a:txBody>
                  <a:tcPr marL="190500" marR="190500" marT="190500" marB="19050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4D7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52695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1079</Words>
  <Application>Microsoft Office PowerPoint</Application>
  <PresentationFormat>Szélesvásznú</PresentationFormat>
  <Paragraphs>191</Paragraphs>
  <Slides>17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17</vt:i4>
      </vt:variant>
    </vt:vector>
  </HeadingPairs>
  <TitlesOfParts>
    <vt:vector size="24" baseType="lpstr">
      <vt:lpstr>Aptos</vt:lpstr>
      <vt:lpstr>Aptos Display</vt:lpstr>
      <vt:lpstr>Arial</vt:lpstr>
      <vt:lpstr>Arial,Sans-Serif</vt:lpstr>
      <vt:lpstr>Candara</vt:lpstr>
      <vt:lpstr>Lato</vt:lpstr>
      <vt:lpstr>Office-téma</vt:lpstr>
      <vt:lpstr>A Középiskolai Matematikai, Fizikai és Informatikai Tehetséggondozásért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Zsuzsa Szalayné Tahy</cp:lastModifiedBy>
  <cp:revision>242</cp:revision>
  <dcterms:created xsi:type="dcterms:W3CDTF">2012-08-15T22:11:07Z</dcterms:created>
  <dcterms:modified xsi:type="dcterms:W3CDTF">2026-07-12T16:34:41Z</dcterms:modified>
</cp:coreProperties>
</file>