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embeddedFontLst>
    <p:embeddedFont>
      <p:font typeface="Roboto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regular.fntdata"/><Relationship Id="rId25" Type="http://schemas.openxmlformats.org/officeDocument/2006/relationships/slide" Target="slides/slide20.xml"/><Relationship Id="rId28" Type="http://schemas.openxmlformats.org/officeDocument/2006/relationships/font" Target="fonts/Roboto-italic.fntdata"/><Relationship Id="rId27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e8c764386b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e8c764386b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e8c764386b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e8c764386b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e8c764386b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e8c764386b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e8c764386b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e8c764386b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efb4cde5a2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efb4cde5a2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efb4cde5a2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efb4cde5a2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efb4cde5a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efb4cde5a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efb4cde5a2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efb4cde5a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efb4cde5a2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efb4cde5a2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efb4cde5a2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efb4cde5a2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e8c764386b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e8c764386b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e8c764386b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e8c764386b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e8c764386b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e8c764386b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e8c764386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e8c764386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e8c764386b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e8c764386b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e8c764386b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e8c764386b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8c764386b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8c764386b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e8c764386b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e8c764386b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e8c764386b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e8c764386b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nemzetipedkar.hu" TargetMode="External"/><Relationship Id="rId4" Type="http://schemas.openxmlformats.org/officeDocument/2006/relationships/hyperlink" Target="mailto:nemzetipedkar@nemzetipedkar.hu" TargetMode="External"/><Relationship Id="rId5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462675"/>
            <a:ext cx="8520600" cy="233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A digitális kultúra tantárgy tapasztalatai a Nat 2020 alapján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felmérés </a:t>
            </a:r>
            <a:r>
              <a:rPr lang="hu"/>
              <a:t>eredményei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58275" y="3663675"/>
            <a:ext cx="2276475" cy="71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3-4. évfolyam</a:t>
            </a:r>
            <a:endParaRPr/>
          </a:p>
        </p:txBody>
      </p:sp>
      <p:sp>
        <p:nvSpPr>
          <p:cNvPr id="112" name="Google Shape;112;p22"/>
          <p:cNvSpPr txBox="1"/>
          <p:nvPr>
            <p:ph idx="1" type="body"/>
          </p:nvPr>
        </p:nvSpPr>
        <p:spPr>
          <a:xfrm>
            <a:off x="311700" y="1152475"/>
            <a:ext cx="8520600" cy="39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hu" sz="2000">
                <a:solidFill>
                  <a:srgbClr val="000000"/>
                </a:solidFill>
              </a:rPr>
              <a:t>Az MI integrációjával kapcsolatban nyitott a tanári közösség.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hu" sz="2000">
                <a:solidFill>
                  <a:srgbClr val="000000"/>
                </a:solidFill>
              </a:rPr>
              <a:t>Bevezetés: A legtöbben már 3–4. vagy 5–8. évfolyamon elkezdenék az ismertetést, de szigorúan csak "említés szintjén", játékos formában.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hu" sz="2000">
                <a:solidFill>
                  <a:srgbClr val="000000"/>
                </a:solidFill>
              </a:rPr>
              <a:t>Módszer: Nem önálló témakörként, hanem a meglévő modulokba (pl. információszerzés, tartalomkészítés) integrálva tanítanák, évi 1–4 órában.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hu" sz="2000">
                <a:solidFill>
                  <a:srgbClr val="000000"/>
                </a:solidFill>
              </a:rPr>
              <a:t>Aggályok: Erős a félelem az önálló gondolkodás visszaszorulásától és a házi feladatok MI-vel való kiváltásától. Sokan strukturális akadályokat is látnak (licencek hiánya, fiókok létrehozása, tiltások az iskolai hálózaton).</a:t>
            </a:r>
            <a:endParaRPr sz="2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hu"/>
              <a:t>5-8. évfolyam, nyílt végű kérdések</a:t>
            </a:r>
            <a:endParaRPr/>
          </a:p>
        </p:txBody>
      </p:sp>
      <p:sp>
        <p:nvSpPr>
          <p:cNvPr id="124" name="Google Shape;124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h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Jelenjen meg a Nat-ban a mesterséges intelligencia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h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Nagyobb súllyal szerepeljen a digitális tudatosság, a médiatudatosság, az eszközök kritikus és etikus használata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h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Főleg az alacsonyabb (5-6. évfolyamon) kapjon nagyobb szerepet az alapvető eszközhasználat, a számítógép kezelése, az operációs rendszer használata, a fájlkezelés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5-8. évfolyam, nyílt végű kérdések </a:t>
            </a:r>
            <a:r>
              <a:rPr lang="hu" sz="2467"/>
              <a:t>(mesterséges intelligencia)</a:t>
            </a:r>
            <a:endParaRPr sz="2467"/>
          </a:p>
        </p:txBody>
      </p:sp>
      <p:sp>
        <p:nvSpPr>
          <p:cNvPr id="130" name="Google Shape;130;p25"/>
          <p:cNvSpPr txBox="1"/>
          <p:nvPr>
            <p:ph idx="1" type="body"/>
          </p:nvPr>
        </p:nvSpPr>
        <p:spPr>
          <a:xfrm>
            <a:off x="311700" y="1152475"/>
            <a:ext cx="8520600" cy="389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h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leggyakoribb megközelítés a teljes integrációra tett javaslat (többnyire a külön óraszám helyett), azaz az MI megjelenítése minden témakörben, minden tantárgyban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h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Erős tendenciát mutatott a mesterséges intelligencia projektalapú, feladatba ágyazott megközelítésére vonatkozó javaslat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h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Sok javaslat csak a magasabb évfolyamokra korlátozná (tipikusan a 8. vagy 9. évfolyamtól vezetné be), de nem elhanyagolhatóan szerepelt a teljes elutasítás is</a:t>
            </a:r>
            <a:endParaRPr sz="2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6" title="Grafiko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7" title="Grafiko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8" title="Grafiko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/>
          <p:nvPr>
            <p:ph type="title"/>
          </p:nvPr>
        </p:nvSpPr>
        <p:spPr>
          <a:xfrm>
            <a:off x="311700" y="445025"/>
            <a:ext cx="8520600" cy="83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2220"/>
              <a:t>5.1. Az Ön által tanított évfolyamokon miben változtatna a jelenlegi NAT-ban felsorolt fő témakörökben? </a:t>
            </a:r>
            <a:endParaRPr sz="2220"/>
          </a:p>
        </p:txBody>
      </p:sp>
      <p:sp>
        <p:nvSpPr>
          <p:cNvPr id="151" name="Google Shape;151;p29"/>
          <p:cNvSpPr txBox="1"/>
          <p:nvPr>
            <p:ph idx="1" type="body"/>
          </p:nvPr>
        </p:nvSpPr>
        <p:spPr>
          <a:xfrm>
            <a:off x="311700" y="1437350"/>
            <a:ext cx="8520600" cy="365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hu" sz="1900">
                <a:solidFill>
                  <a:schemeClr val="dk1"/>
                </a:solidFill>
              </a:rPr>
              <a:t>A legerősebb vélemény, hogy </a:t>
            </a:r>
            <a:r>
              <a:rPr b="1" lang="hu" sz="1900">
                <a:solidFill>
                  <a:schemeClr val="dk1"/>
                </a:solidFill>
              </a:rPr>
              <a:t>a programozás túl nagy hangsúlyt kap</a:t>
            </a:r>
            <a:r>
              <a:rPr lang="hu" sz="1900">
                <a:solidFill>
                  <a:schemeClr val="dk1"/>
                </a:solidFill>
              </a:rPr>
              <a:t>, miközben a rendelkezésre álló óraszám kevés.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hu" sz="1900">
                <a:solidFill>
                  <a:schemeClr val="dk1"/>
                </a:solidFill>
              </a:rPr>
              <a:t>A válaszadók jelentős része </a:t>
            </a:r>
            <a:r>
              <a:rPr b="1" lang="hu" sz="1900">
                <a:solidFill>
                  <a:schemeClr val="dk1"/>
                </a:solidFill>
              </a:rPr>
              <a:t>a mindennapi életben használható digitális kompetenciákat</a:t>
            </a:r>
            <a:r>
              <a:rPr lang="hu" sz="1900">
                <a:solidFill>
                  <a:schemeClr val="dk1"/>
                </a:solidFill>
              </a:rPr>
              <a:t> erősítené:</a:t>
            </a:r>
            <a:endParaRPr sz="1900">
              <a:solidFill>
                <a:schemeClr val="dk1"/>
              </a:solidFill>
            </a:endParaRPr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</a:pPr>
            <a:r>
              <a:rPr lang="hu" sz="1900">
                <a:solidFill>
                  <a:schemeClr val="dk1"/>
                </a:solidFill>
              </a:rPr>
              <a:t>szövegszerkesztés,</a:t>
            </a:r>
            <a:endParaRPr sz="1900">
              <a:solidFill>
                <a:schemeClr val="dk1"/>
              </a:solidFill>
            </a:endParaRPr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</a:pPr>
            <a:r>
              <a:rPr lang="hu" sz="1900">
                <a:solidFill>
                  <a:schemeClr val="dk1"/>
                </a:solidFill>
              </a:rPr>
              <a:t>táblázatkezelés,</a:t>
            </a:r>
            <a:endParaRPr sz="1900">
              <a:solidFill>
                <a:schemeClr val="dk1"/>
              </a:solidFill>
            </a:endParaRPr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</a:pPr>
            <a:r>
              <a:rPr lang="hu" sz="1900">
                <a:solidFill>
                  <a:schemeClr val="dk1"/>
                </a:solidFill>
              </a:rPr>
              <a:t>prezentáció,</a:t>
            </a:r>
            <a:endParaRPr sz="1900">
              <a:solidFill>
                <a:schemeClr val="dk1"/>
              </a:solidFill>
            </a:endParaRPr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</a:pPr>
            <a:r>
              <a:rPr lang="hu" sz="1900">
                <a:solidFill>
                  <a:schemeClr val="dk1"/>
                </a:solidFill>
              </a:rPr>
              <a:t>digitális biztonság,</a:t>
            </a:r>
            <a:endParaRPr sz="1900">
              <a:solidFill>
                <a:schemeClr val="dk1"/>
              </a:solidFill>
            </a:endParaRPr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</a:pPr>
            <a:r>
              <a:rPr lang="hu" sz="1900">
                <a:solidFill>
                  <a:schemeClr val="dk1"/>
                </a:solidFill>
              </a:rPr>
              <a:t>online együttműködés.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hu" sz="1900">
                <a:solidFill>
                  <a:schemeClr val="dk1"/>
                </a:solidFill>
              </a:rPr>
              <a:t>Sokan jelezték, hogy </a:t>
            </a:r>
            <a:r>
              <a:rPr b="1" lang="hu" sz="1900">
                <a:solidFill>
                  <a:schemeClr val="dk1"/>
                </a:solidFill>
              </a:rPr>
              <a:t>a heti egy óra nem elegendő</a:t>
            </a:r>
            <a:r>
              <a:rPr lang="hu" sz="1900">
                <a:solidFill>
                  <a:schemeClr val="dk1"/>
                </a:solidFill>
              </a:rPr>
              <a:t>.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6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5.2. Miben változtatna a tanulási eredményekben?</a:t>
            </a:r>
            <a:endParaRPr/>
          </a:p>
        </p:txBody>
      </p:sp>
      <p:sp>
        <p:nvSpPr>
          <p:cNvPr id="157" name="Google Shape;157;p30"/>
          <p:cNvSpPr txBox="1"/>
          <p:nvPr>
            <p:ph idx="1" type="body"/>
          </p:nvPr>
        </p:nvSpPr>
        <p:spPr>
          <a:xfrm>
            <a:off x="311700" y="1152475"/>
            <a:ext cx="8520600" cy="39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 sz="2000">
                <a:solidFill>
                  <a:srgbClr val="000000"/>
                </a:solidFill>
              </a:rPr>
              <a:t>A válaszadók szerint a jelenlegi tanulási eredmények:</a:t>
            </a:r>
            <a:endParaRPr sz="2000"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hu" sz="2000">
                <a:solidFill>
                  <a:srgbClr val="000000"/>
                </a:solidFill>
              </a:rPr>
              <a:t>túl elméletiek,</a:t>
            </a:r>
            <a:endParaRPr sz="2000"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hu" sz="2000">
                <a:solidFill>
                  <a:srgbClr val="000000"/>
                </a:solidFill>
              </a:rPr>
              <a:t>túl ambiciózusak a rendelkezésre álló óraszámhoz képest,</a:t>
            </a:r>
            <a:endParaRPr sz="2000"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hu" sz="2000">
                <a:solidFill>
                  <a:srgbClr val="000000"/>
                </a:solidFill>
              </a:rPr>
              <a:t>kevésbé szolgálják a mindennapi digitális kompetenciák fejlesztését.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 sz="2000">
                <a:solidFill>
                  <a:srgbClr val="000000"/>
                </a:solidFill>
              </a:rPr>
              <a:t>Erős igény jelent meg arra, hogy a tanulók:</a:t>
            </a:r>
            <a:endParaRPr sz="2000"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hu" sz="2000">
                <a:solidFill>
                  <a:srgbClr val="000000"/>
                </a:solidFill>
              </a:rPr>
              <a:t>tudjanak információt keresni,</a:t>
            </a:r>
            <a:endParaRPr sz="2000"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hu" sz="2000">
                <a:solidFill>
                  <a:srgbClr val="000000"/>
                </a:solidFill>
              </a:rPr>
              <a:t>tudják ellenőrizni a forrásokat,</a:t>
            </a:r>
            <a:endParaRPr sz="2000"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hu" sz="2000">
                <a:solidFill>
                  <a:srgbClr val="000000"/>
                </a:solidFill>
              </a:rPr>
              <a:t>tudják tudatosan használni az AI-eszközöket,</a:t>
            </a:r>
            <a:endParaRPr sz="2000"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hu" sz="2000">
                <a:solidFill>
                  <a:srgbClr val="000000"/>
                </a:solidFill>
              </a:rPr>
              <a:t>képesek legyenek valódi digitális problémák megoldására.</a:t>
            </a:r>
            <a:endParaRPr sz="2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u" sz="2220"/>
              <a:t>5.3. Mely évfolyamokon és milyen óraszámban integrálná a mesterséges intelligenciát? </a:t>
            </a:r>
            <a:endParaRPr sz="2220"/>
          </a:p>
        </p:txBody>
      </p:sp>
      <p:sp>
        <p:nvSpPr>
          <p:cNvPr id="163" name="Google Shape;163;p31"/>
          <p:cNvSpPr txBox="1"/>
          <p:nvPr>
            <p:ph idx="1" type="body"/>
          </p:nvPr>
        </p:nvSpPr>
        <p:spPr>
          <a:xfrm>
            <a:off x="311700" y="1237725"/>
            <a:ext cx="8520600" cy="390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 sz="2000">
                <a:solidFill>
                  <a:srgbClr val="000000"/>
                </a:solidFill>
              </a:rPr>
              <a:t>A válaszadók szerint az AI oktatásában hangsúlyos legyen:</a:t>
            </a:r>
            <a:endParaRPr sz="2000"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hu" sz="2000">
                <a:solidFill>
                  <a:srgbClr val="000000"/>
                </a:solidFill>
              </a:rPr>
              <a:t>promptírás; kritikus gondolkodás; forrásellenőrzés</a:t>
            </a:r>
            <a:r>
              <a:rPr lang="hu" sz="2000">
                <a:solidFill>
                  <a:srgbClr val="000000"/>
                </a:solidFill>
              </a:rPr>
              <a:t>;</a:t>
            </a:r>
            <a:r>
              <a:rPr lang="hu" sz="2000">
                <a:solidFill>
                  <a:srgbClr val="000000"/>
                </a:solidFill>
              </a:rPr>
              <a:t> etikai kérdések; felelős használat; képgenerálás és szövegalkotás; tanulást segítő alkalmazások; projektfeladatok.</a:t>
            </a:r>
            <a:endParaRPr sz="2000">
              <a:solidFill>
                <a:srgbClr val="000000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hu" sz="2000">
                <a:solidFill>
                  <a:srgbClr val="000000"/>
                </a:solidFill>
              </a:rPr>
              <a:t>sokan nem külön témakörként, hanem a meglévő témákba beépítve tanítanák.</a:t>
            </a:r>
            <a:endParaRPr sz="2000">
              <a:solidFill>
                <a:srgbClr val="000000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hu" sz="2000">
                <a:solidFill>
                  <a:srgbClr val="000000"/>
                </a:solidFill>
              </a:rPr>
              <a:t>minden évfolyamon tanítanák az MI használatot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A felmérés adatai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0" marL="457200" rtl="0" algn="l"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hu" sz="2000"/>
              <a:t>2026. március március 10-16 között.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hu" sz="2000"/>
              <a:t>800 fő töltötte ki</a:t>
            </a:r>
            <a:endParaRPr sz="2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2"/>
          <p:cNvSpPr txBox="1"/>
          <p:nvPr>
            <p:ph type="title"/>
          </p:nvPr>
        </p:nvSpPr>
        <p:spPr>
          <a:xfrm>
            <a:off x="311700" y="472000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3600"/>
              <a:t>Köszönöm a figyelmet!</a:t>
            </a:r>
            <a:endParaRPr sz="3600"/>
          </a:p>
        </p:txBody>
      </p:sp>
      <p:sp>
        <p:nvSpPr>
          <p:cNvPr id="169" name="Google Shape;169;p32"/>
          <p:cNvSpPr txBox="1"/>
          <p:nvPr>
            <p:ph idx="1" type="body"/>
          </p:nvPr>
        </p:nvSpPr>
        <p:spPr>
          <a:xfrm>
            <a:off x="311700" y="2571750"/>
            <a:ext cx="8520600" cy="18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Készítette: Szaszák Csaba NPK elnökségi tag (szaszakcs@gmail.com)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hu"/>
              <a:t>2026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hu" u="sng">
                <a:solidFill>
                  <a:schemeClr val="hlink"/>
                </a:solidFill>
                <a:hlinkClick r:id="rId3"/>
              </a:rPr>
              <a:t>www.nemzetipedkar.hu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hu" u="sng">
                <a:solidFill>
                  <a:schemeClr val="hlink"/>
                </a:solidFill>
                <a:hlinkClick r:id="rId4"/>
              </a:rPr>
              <a:t>nemzetipedkar@nemzetipedkar.hu</a:t>
            </a:r>
            <a:r>
              <a:rPr lang="hu"/>
              <a:t> </a:t>
            </a:r>
            <a:endParaRPr/>
          </a:p>
        </p:txBody>
      </p:sp>
      <p:pic>
        <p:nvPicPr>
          <p:cNvPr id="170" name="Google Shape;170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33763" y="305125"/>
            <a:ext cx="2276475" cy="71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 képen szöveg, képernyőkép, diagram, Betűtípus látható&#10;&#10;Előfordulhat, hogy az AI által létrehozott tartalom helytelen."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Űrlapok-válaszdiagram. Kérdés címe: 2. Mely évfolyamon tanít digitális kultúrát? &#10;&#10;(Amennyiben több évfolyamon tanít, kérjük többször töltse ki a kérdőívet!). Válaszok száma: 800 válasz." id="74" name="Google Shape;74;p16" title="2. Mely évfolyamon tanít digitális kultúrát? &#10;&#10;(Amennyiben több évfolyamon tanít, kérjük többször töltse ki a kérdőívet!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3486"/>
            <a:ext cx="9143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Űrlapok-válaszdiagram. Kérdés címe: 2/2. Hogyan ítéli meg a tanulók előzetes digitális készségét a tantárgy bevezetésekor?. Válaszok száma: 168 válasz." id="86" name="Google Shape;86;p18" title="2/2. Hogyan ítéli meg a tanulók előzetes digitális készségét a tantárgy bevezetésekor?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Nyílt végű kérdések</a:t>
            </a:r>
            <a:endParaRPr/>
          </a:p>
        </p:txBody>
      </p:sp>
      <p:sp>
        <p:nvSpPr>
          <p:cNvPr id="92" name="Google Shape;92;p19"/>
          <p:cNvSpPr txBox="1"/>
          <p:nvPr/>
        </p:nvSpPr>
        <p:spPr>
          <a:xfrm>
            <a:off x="234850" y="1256525"/>
            <a:ext cx="8520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hu" sz="19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5/1. Az Ön által tanított évfolyamokon miben változtatna a jelenlegi Nat-ban felsorolt fő témakörökben?</a:t>
            </a:r>
            <a:r>
              <a:rPr lang="hu" sz="1900">
                <a:solidFill>
                  <a:schemeClr val="dk1"/>
                </a:solidFill>
              </a:rPr>
              <a:t> </a:t>
            </a:r>
            <a:endParaRPr sz="1900"/>
          </a:p>
        </p:txBody>
      </p:sp>
      <p:sp>
        <p:nvSpPr>
          <p:cNvPr id="93" name="Google Shape;93;p19"/>
          <p:cNvSpPr txBox="1"/>
          <p:nvPr/>
        </p:nvSpPr>
        <p:spPr>
          <a:xfrm>
            <a:off x="311700" y="2125500"/>
            <a:ext cx="88323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hu" sz="19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5.2 Az Ön által tanított évfolyamokon miben változtatna a jelenlegi Nat-ban felsorolt tanulási eredményekben?</a:t>
            </a:r>
            <a:r>
              <a:rPr lang="hu" sz="1900">
                <a:solidFill>
                  <a:schemeClr val="dk1"/>
                </a:solidFill>
              </a:rPr>
              <a:t> </a:t>
            </a:r>
            <a:endParaRPr sz="1900"/>
          </a:p>
        </p:txBody>
      </p:sp>
      <p:sp>
        <p:nvSpPr>
          <p:cNvPr id="94" name="Google Shape;94;p19"/>
          <p:cNvSpPr txBox="1"/>
          <p:nvPr/>
        </p:nvSpPr>
        <p:spPr>
          <a:xfrm>
            <a:off x="311700" y="2994475"/>
            <a:ext cx="88323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hu" sz="19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5.3  Mely évfolyamokon, milyen módon és óraszámban integrálná a mesterséges intelligencia témakörét a digitális kultúra tantárgyba?</a:t>
            </a:r>
            <a:r>
              <a:rPr lang="hu" sz="1900">
                <a:solidFill>
                  <a:schemeClr val="dk1"/>
                </a:solidFill>
              </a:rPr>
              <a:t> </a:t>
            </a:r>
            <a:endParaRPr sz="19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3-4. évfolyam</a:t>
            </a:r>
            <a:endParaRPr/>
          </a:p>
        </p:txBody>
      </p:sp>
      <p:sp>
        <p:nvSpPr>
          <p:cNvPr id="100" name="Google Shape;100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hu" sz="2000">
                <a:solidFill>
                  <a:srgbClr val="000000"/>
                </a:solidFill>
              </a:rPr>
              <a:t>Alapvető készségek: Kiemelt hangsúlyt kellene kapnia a biztos alapoknak: billentyűzet- és egérhasználat, fájlkezelés, gépírás és a számítógép alapfelépítése.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hu" sz="2000">
                <a:solidFill>
                  <a:srgbClr val="000000"/>
                </a:solidFill>
              </a:rPr>
              <a:t>Szoftverhasználat: Az elmélet helyett több időt szánnának a mindennapi életben hasznosítható szoftverekre (szövegszerkesztés, rajzprogramok, prezentációk).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hu" sz="2000">
                <a:solidFill>
                  <a:srgbClr val="000000"/>
                </a:solidFill>
              </a:rPr>
              <a:t>Algoritmika: A programozás helyett inkább a játékos, akár digitális eszköz nélküli algoritmikus gondolkodás fejlesztését támogatják.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hu"/>
              <a:t>3-4. évfolyam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 sz="2000">
                <a:solidFill>
                  <a:srgbClr val="000000"/>
                </a:solidFill>
              </a:rPr>
              <a:t>Életkori korlátok: Alsó tagozaton az általános alapkompetenciák (olvasás, szövegértés) hiánya lassítja a digitális kultúra haladását, így itt lassabb tempóra és egyszerűbb tartalomra van szükség.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just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hu" sz="2000">
                <a:solidFill>
                  <a:srgbClr val="000000"/>
                </a:solidFill>
              </a:rPr>
              <a:t>Robotika vs. Felhasználói tudás: Megjelenik a robotika súlyának csökkentése a felhasználói szintű, alkalmazható tudás (pl. internetes keresés, digitális biztonság) javára.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just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hu" sz="2000">
                <a:solidFill>
                  <a:srgbClr val="000000"/>
                </a:solidFill>
              </a:rPr>
              <a:t>Akadályok: A heti 1 órás keretet szinte mindenki kevésnek tartja a mélyebb begyakorláshoz. Problémát jelent továbbá a regisztrációhoz kötött platformok nehézkes és korlátozott használata az iskolai környezetben.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