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24" r:id="rId1"/>
  </p:sldMasterIdLst>
  <p:notesMasterIdLst>
    <p:notesMasterId r:id="rId15"/>
  </p:notesMasterIdLst>
  <p:sldIdLst>
    <p:sldId id="330" r:id="rId2"/>
    <p:sldId id="280" r:id="rId3"/>
    <p:sldId id="331" r:id="rId4"/>
    <p:sldId id="336" r:id="rId5"/>
    <p:sldId id="337" r:id="rId6"/>
    <p:sldId id="338" r:id="rId7"/>
    <p:sldId id="332" r:id="rId8"/>
    <p:sldId id="333" r:id="rId9"/>
    <p:sldId id="334" r:id="rId10"/>
    <p:sldId id="335" r:id="rId11"/>
    <p:sldId id="339" r:id="rId12"/>
    <p:sldId id="340" r:id="rId13"/>
    <p:sldId id="25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851"/>
    <a:srgbClr val="012950"/>
    <a:srgbClr val="97293F"/>
    <a:srgbClr val="FB5F35"/>
    <a:srgbClr val="0066FF"/>
    <a:srgbClr val="F5EE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7" autoAdjust="0"/>
    <p:restoredTop sz="89422" autoAdjust="0"/>
  </p:normalViewPr>
  <p:slideViewPr>
    <p:cSldViewPr snapToGrid="0">
      <p:cViewPr varScale="1">
        <p:scale>
          <a:sx n="107" d="100"/>
          <a:sy n="107" d="100"/>
        </p:scale>
        <p:origin x="63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289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zalayné Tahy Zsuzsanna" userId="3510526c-43f7-4745-af64-57554b03eb46" providerId="ADAL" clId="{FF72CB46-CF08-4533-9A9D-755C1F2BAFA0}"/>
    <pc:docChg chg="undo custSel modSld">
      <pc:chgData name="Szalayné Tahy Zsuzsanna" userId="3510526c-43f7-4745-af64-57554b03eb46" providerId="ADAL" clId="{FF72CB46-CF08-4533-9A9D-755C1F2BAFA0}" dt="2026-07-12T17:12:00.310" v="296" actId="14100"/>
      <pc:docMkLst>
        <pc:docMk/>
      </pc:docMkLst>
      <pc:sldChg chg="modTransition">
        <pc:chgData name="Szalayné Tahy Zsuzsanna" userId="3510526c-43f7-4745-af64-57554b03eb46" providerId="ADAL" clId="{FF72CB46-CF08-4533-9A9D-755C1F2BAFA0}" dt="2026-07-02T15:30:34.832" v="16"/>
        <pc:sldMkLst>
          <pc:docMk/>
          <pc:sldMk cId="0" sldId="258"/>
        </pc:sldMkLst>
      </pc:sldChg>
      <pc:sldChg chg="modTransition">
        <pc:chgData name="Szalayné Tahy Zsuzsanna" userId="3510526c-43f7-4745-af64-57554b03eb46" providerId="ADAL" clId="{FF72CB46-CF08-4533-9A9D-755C1F2BAFA0}" dt="2026-07-02T15:30:34.832" v="16"/>
        <pc:sldMkLst>
          <pc:docMk/>
          <pc:sldMk cId="0" sldId="280"/>
        </pc:sldMkLst>
      </pc:sldChg>
      <pc:sldChg chg="modTransition">
        <pc:chgData name="Szalayné Tahy Zsuzsanna" userId="3510526c-43f7-4745-af64-57554b03eb46" providerId="ADAL" clId="{FF72CB46-CF08-4533-9A9D-755C1F2BAFA0}" dt="2026-07-02T15:30:34.832" v="16"/>
        <pc:sldMkLst>
          <pc:docMk/>
          <pc:sldMk cId="453192591" sldId="330"/>
        </pc:sldMkLst>
      </pc:sldChg>
      <pc:sldChg chg="modTransition">
        <pc:chgData name="Szalayné Tahy Zsuzsanna" userId="3510526c-43f7-4745-af64-57554b03eb46" providerId="ADAL" clId="{FF72CB46-CF08-4533-9A9D-755C1F2BAFA0}" dt="2026-07-02T15:30:34.832" v="16"/>
        <pc:sldMkLst>
          <pc:docMk/>
          <pc:sldMk cId="256011256" sldId="331"/>
        </pc:sldMkLst>
      </pc:sldChg>
      <pc:sldChg chg="modTransition">
        <pc:chgData name="Szalayné Tahy Zsuzsanna" userId="3510526c-43f7-4745-af64-57554b03eb46" providerId="ADAL" clId="{FF72CB46-CF08-4533-9A9D-755C1F2BAFA0}" dt="2026-07-02T15:30:34.832" v="16"/>
        <pc:sldMkLst>
          <pc:docMk/>
          <pc:sldMk cId="2064132909" sldId="332"/>
        </pc:sldMkLst>
      </pc:sldChg>
      <pc:sldChg chg="modTransition">
        <pc:chgData name="Szalayné Tahy Zsuzsanna" userId="3510526c-43f7-4745-af64-57554b03eb46" providerId="ADAL" clId="{FF72CB46-CF08-4533-9A9D-755C1F2BAFA0}" dt="2026-07-02T15:30:34.832" v="16"/>
        <pc:sldMkLst>
          <pc:docMk/>
          <pc:sldMk cId="1312234322" sldId="333"/>
        </pc:sldMkLst>
      </pc:sldChg>
      <pc:sldChg chg="delSp mod modTransition delAnim">
        <pc:chgData name="Szalayné Tahy Zsuzsanna" userId="3510526c-43f7-4745-af64-57554b03eb46" providerId="ADAL" clId="{FF72CB46-CF08-4533-9A9D-755C1F2BAFA0}" dt="2026-07-02T15:30:34.832" v="16"/>
        <pc:sldMkLst>
          <pc:docMk/>
          <pc:sldMk cId="3535397676" sldId="334"/>
        </pc:sldMkLst>
      </pc:sldChg>
      <pc:sldChg chg="modSp mod modTransition">
        <pc:chgData name="Szalayné Tahy Zsuzsanna" userId="3510526c-43f7-4745-af64-57554b03eb46" providerId="ADAL" clId="{FF72CB46-CF08-4533-9A9D-755C1F2BAFA0}" dt="2026-07-12T16:55:50.797" v="74" actId="20577"/>
        <pc:sldMkLst>
          <pc:docMk/>
          <pc:sldMk cId="3343690982" sldId="335"/>
        </pc:sldMkLst>
        <pc:spChg chg="mod">
          <ac:chgData name="Szalayné Tahy Zsuzsanna" userId="3510526c-43f7-4745-af64-57554b03eb46" providerId="ADAL" clId="{FF72CB46-CF08-4533-9A9D-755C1F2BAFA0}" dt="2026-07-12T16:55:50.797" v="74" actId="20577"/>
          <ac:spMkLst>
            <pc:docMk/>
            <pc:sldMk cId="3343690982" sldId="335"/>
            <ac:spMk id="6" creationId="{85D4DF32-32A4-B336-C17F-82E5A3E48298}"/>
          </ac:spMkLst>
        </pc:spChg>
      </pc:sldChg>
      <pc:sldChg chg="addSp delSp modSp mod modTransition">
        <pc:chgData name="Szalayné Tahy Zsuzsanna" userId="3510526c-43f7-4745-af64-57554b03eb46" providerId="ADAL" clId="{FF72CB46-CF08-4533-9A9D-755C1F2BAFA0}" dt="2026-07-12T16:51:53.683" v="62" actId="20577"/>
        <pc:sldMkLst>
          <pc:docMk/>
          <pc:sldMk cId="2501993992" sldId="336"/>
        </pc:sldMkLst>
        <pc:spChg chg="mod">
          <ac:chgData name="Szalayné Tahy Zsuzsanna" userId="3510526c-43f7-4745-af64-57554b03eb46" providerId="ADAL" clId="{FF72CB46-CF08-4533-9A9D-755C1F2BAFA0}" dt="2026-07-12T16:51:53.683" v="62" actId="20577"/>
          <ac:spMkLst>
            <pc:docMk/>
            <pc:sldMk cId="2501993992" sldId="336"/>
            <ac:spMk id="14" creationId="{1F991D6B-6BCF-145C-9EE8-113A49F745AD}"/>
          </ac:spMkLst>
        </pc:spChg>
        <pc:cxnChg chg="add del">
          <ac:chgData name="Szalayné Tahy Zsuzsanna" userId="3510526c-43f7-4745-af64-57554b03eb46" providerId="ADAL" clId="{FF72CB46-CF08-4533-9A9D-755C1F2BAFA0}" dt="2026-07-12T16:51:45.211" v="55" actId="11529"/>
          <ac:cxnSpMkLst>
            <pc:docMk/>
            <pc:sldMk cId="2501993992" sldId="336"/>
            <ac:cxnSpMk id="7" creationId="{38B3C591-87B4-E01B-09E1-70AC7BB4E133}"/>
          </ac:cxnSpMkLst>
        </pc:cxnChg>
      </pc:sldChg>
      <pc:sldChg chg="modTransition">
        <pc:chgData name="Szalayné Tahy Zsuzsanna" userId="3510526c-43f7-4745-af64-57554b03eb46" providerId="ADAL" clId="{FF72CB46-CF08-4533-9A9D-755C1F2BAFA0}" dt="2026-07-02T15:30:34.832" v="16"/>
        <pc:sldMkLst>
          <pc:docMk/>
          <pc:sldMk cId="625596696" sldId="337"/>
        </pc:sldMkLst>
      </pc:sldChg>
      <pc:sldChg chg="modTransition">
        <pc:chgData name="Szalayné Tahy Zsuzsanna" userId="3510526c-43f7-4745-af64-57554b03eb46" providerId="ADAL" clId="{FF72CB46-CF08-4533-9A9D-755C1F2BAFA0}" dt="2026-07-02T15:30:34.832" v="16"/>
        <pc:sldMkLst>
          <pc:docMk/>
          <pc:sldMk cId="522490860" sldId="338"/>
        </pc:sldMkLst>
      </pc:sldChg>
      <pc:sldChg chg="modTransition">
        <pc:chgData name="Szalayné Tahy Zsuzsanna" userId="3510526c-43f7-4745-af64-57554b03eb46" providerId="ADAL" clId="{FF72CB46-CF08-4533-9A9D-755C1F2BAFA0}" dt="2026-07-02T15:30:34.832" v="16"/>
        <pc:sldMkLst>
          <pc:docMk/>
          <pc:sldMk cId="968161234" sldId="339"/>
        </pc:sldMkLst>
      </pc:sldChg>
      <pc:sldChg chg="addSp modSp mod modTransition">
        <pc:chgData name="Szalayné Tahy Zsuzsanna" userId="3510526c-43f7-4745-af64-57554b03eb46" providerId="ADAL" clId="{FF72CB46-CF08-4533-9A9D-755C1F2BAFA0}" dt="2026-07-12T17:12:00.310" v="296" actId="14100"/>
        <pc:sldMkLst>
          <pc:docMk/>
          <pc:sldMk cId="296224244" sldId="340"/>
        </pc:sldMkLst>
        <pc:spChg chg="add mod">
          <ac:chgData name="Szalayné Tahy Zsuzsanna" userId="3510526c-43f7-4745-af64-57554b03eb46" providerId="ADAL" clId="{FF72CB46-CF08-4533-9A9D-755C1F2BAFA0}" dt="2026-07-12T17:11:27.631" v="293" actId="2711"/>
          <ac:spMkLst>
            <pc:docMk/>
            <pc:sldMk cId="296224244" sldId="340"/>
            <ac:spMk id="7" creationId="{544E12D6-993E-6C3B-5B2B-7CBBC8A2DC08}"/>
          </ac:spMkLst>
        </pc:spChg>
        <pc:spChg chg="mod">
          <ac:chgData name="Szalayné Tahy Zsuzsanna" userId="3510526c-43f7-4745-af64-57554b03eb46" providerId="ADAL" clId="{FF72CB46-CF08-4533-9A9D-755C1F2BAFA0}" dt="2026-07-12T16:57:55.647" v="81" actId="20577"/>
          <ac:spMkLst>
            <pc:docMk/>
            <pc:sldMk cId="296224244" sldId="340"/>
            <ac:spMk id="14" creationId="{110F0C9E-24AC-C561-BD30-B60A0351F1A4}"/>
          </ac:spMkLst>
        </pc:spChg>
        <pc:spChg chg="mod">
          <ac:chgData name="Szalayné Tahy Zsuzsanna" userId="3510526c-43f7-4745-af64-57554b03eb46" providerId="ADAL" clId="{FF72CB46-CF08-4533-9A9D-755C1F2BAFA0}" dt="2026-07-12T17:12:00.310" v="296" actId="14100"/>
          <ac:spMkLst>
            <pc:docMk/>
            <pc:sldMk cId="296224244" sldId="340"/>
            <ac:spMk id="16" creationId="{6BB3786E-B2F0-517E-FB83-0789B1026EE0}"/>
          </ac:spMkLst>
        </pc:spChg>
        <pc:spChg chg="mod">
          <ac:chgData name="Szalayné Tahy Zsuzsanna" userId="3510526c-43f7-4745-af64-57554b03eb46" providerId="ADAL" clId="{FF72CB46-CF08-4533-9A9D-755C1F2BAFA0}" dt="2026-07-12T17:11:40.464" v="294" actId="20577"/>
          <ac:spMkLst>
            <pc:docMk/>
            <pc:sldMk cId="296224244" sldId="340"/>
            <ac:spMk id="20" creationId="{6B2E6463-5B22-5189-DBED-87EFEF63AE43}"/>
          </ac:spMkLst>
        </pc:spChg>
        <pc:spChg chg="mod">
          <ac:chgData name="Szalayné Tahy Zsuzsanna" userId="3510526c-43f7-4745-af64-57554b03eb46" providerId="ADAL" clId="{FF72CB46-CF08-4533-9A9D-755C1F2BAFA0}" dt="2026-07-12T17:03:22.196" v="212" actId="1035"/>
          <ac:spMkLst>
            <pc:docMk/>
            <pc:sldMk cId="296224244" sldId="340"/>
            <ac:spMk id="28" creationId="{BAC3A605-1346-8DFC-33BD-4B9481B5FFFF}"/>
          </ac:spMkLst>
        </pc:spChg>
        <pc:picChg chg="mod modCrop">
          <ac:chgData name="Szalayné Tahy Zsuzsanna" userId="3510526c-43f7-4745-af64-57554b03eb46" providerId="ADAL" clId="{FF72CB46-CF08-4533-9A9D-755C1F2BAFA0}" dt="2026-07-12T17:03:07.834" v="194" actId="1076"/>
          <ac:picMkLst>
            <pc:docMk/>
            <pc:sldMk cId="296224244" sldId="340"/>
            <ac:picMk id="12" creationId="{0A8E325A-382C-6913-56CC-13346F58E62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05C78690-49F6-605A-AF90-65E6FFD39A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03C1EC88-35DF-999B-2D19-E8CD4FD1D0F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C743033-DB08-4A59-AD4A-CC6E248C517A}" type="datetimeFigureOut">
              <a:rPr lang="hu-HU"/>
              <a:pPr>
                <a:defRPr/>
              </a:pPr>
              <a:t>2026. 07. 12.</a:t>
            </a:fld>
            <a:endParaRPr lang="hu-HU"/>
          </a:p>
        </p:txBody>
      </p:sp>
      <p:sp>
        <p:nvSpPr>
          <p:cNvPr id="4" name="Diakép helye 3">
            <a:extLst>
              <a:ext uri="{FF2B5EF4-FFF2-40B4-BE49-F238E27FC236}">
                <a16:creationId xmlns:a16="http://schemas.microsoft.com/office/drawing/2014/main" id="{4F71ADCC-14E8-FFF2-8943-C2CFEC88066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u-HU" noProof="0"/>
          </a:p>
        </p:txBody>
      </p:sp>
      <p:sp>
        <p:nvSpPr>
          <p:cNvPr id="5" name="Jegyzetek helye 4">
            <a:extLst>
              <a:ext uri="{FF2B5EF4-FFF2-40B4-BE49-F238E27FC236}">
                <a16:creationId xmlns:a16="http://schemas.microsoft.com/office/drawing/2014/main" id="{7F0EAC03-8DBC-3321-B974-46CDF482EA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noProof="0"/>
              <a:t>Mintaszöveg szerkesztése</a:t>
            </a:r>
          </a:p>
          <a:p>
            <a:pPr lvl="1"/>
            <a:r>
              <a:rPr lang="hu-HU" noProof="0"/>
              <a:t>Második szint</a:t>
            </a:r>
          </a:p>
          <a:p>
            <a:pPr lvl="2"/>
            <a:r>
              <a:rPr lang="hu-HU" noProof="0"/>
              <a:t>Harmadik szint</a:t>
            </a:r>
          </a:p>
          <a:p>
            <a:pPr lvl="3"/>
            <a:r>
              <a:rPr lang="hu-HU" noProof="0"/>
              <a:t>Negyedik szint</a:t>
            </a:r>
          </a:p>
          <a:p>
            <a:pPr lvl="4"/>
            <a:r>
              <a:rPr lang="hu-HU" noProof="0"/>
              <a:t>Ötödik szint</a:t>
            </a:r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AB7ADB3-062B-B682-1624-64B533F8B22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0AE7085-05B4-263A-3781-C2AFC578E1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BAFC84D-1165-4F59-8987-F4EED471AD9B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AFC84D-1165-4F59-8987-F4EED471AD9B}" type="slidenum">
              <a:rPr lang="hu-HU" altLang="hu-HU" smtClean="0"/>
              <a:pPr>
                <a:defRPr/>
              </a:pPr>
              <a:t>1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489948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AFC84D-1165-4F59-8987-F4EED471AD9B}" type="slidenum">
              <a:rPr lang="hu-HU" altLang="hu-HU" smtClean="0"/>
              <a:pPr>
                <a:defRPr/>
              </a:pPr>
              <a:t>2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471711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AFC84D-1165-4F59-8987-F4EED471AD9B}" type="slidenum">
              <a:rPr lang="hu-HU" altLang="hu-HU" smtClean="0"/>
              <a:pPr>
                <a:defRPr/>
              </a:pPr>
              <a:t>4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173631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AFC84D-1165-4F59-8987-F4EED471AD9B}" type="slidenum">
              <a:rPr lang="hu-HU" altLang="hu-HU" smtClean="0"/>
              <a:pPr>
                <a:defRPr/>
              </a:pPr>
              <a:t>12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178546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Köszönöm a figyelmet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AFC84D-1165-4F59-8987-F4EED471AD9B}" type="slidenum">
              <a:rPr lang="hu-HU" altLang="hu-HU" smtClean="0"/>
              <a:pPr>
                <a:defRPr/>
              </a:pPr>
              <a:t>13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41524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ím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9999" y="2066676"/>
            <a:ext cx="7976325" cy="1535362"/>
          </a:xfrm>
        </p:spPr>
        <p:txBody>
          <a:bodyPr vert="horz" lIns="91440" tIns="45720" rIns="91440" bIns="45720" rtlCol="0" anchor="b" anchorCtr="0">
            <a:normAutofit fontScale="90000"/>
          </a:bodyPr>
          <a:lstStyle>
            <a:lvl1pPr>
              <a:defRPr lang="en-US" sz="6000" spc="300" dirty="0">
                <a:solidFill>
                  <a:schemeClr val="bg1"/>
                </a:solidFill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9999" y="3602038"/>
            <a:ext cx="7976325" cy="1089529"/>
          </a:xfrm>
        </p:spPr>
        <p:txBody>
          <a:bodyPr wrap="square">
            <a:spAutoFit/>
          </a:bodyPr>
          <a:lstStyle>
            <a:lvl1pPr marL="0" indent="0" algn="l">
              <a:buNone/>
              <a:defRPr lang="en-US" sz="3600" kern="12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83563" y="6227681"/>
            <a:ext cx="1694435" cy="365125"/>
          </a:xfrm>
        </p:spPr>
        <p:txBody>
          <a:bodyPr/>
          <a:lstStyle>
            <a:lvl1pPr>
              <a:defRPr sz="2000"/>
            </a:lvl1pPr>
          </a:lstStyle>
          <a:p>
            <a:pPr>
              <a:defRPr/>
            </a:pPr>
            <a:fld id="{E2A2BD4A-68ED-479A-9F13-DA99496C6878}" type="datetime1">
              <a:rPr lang="hu-HU" smtClean="0"/>
              <a:t>2026. 07. 12.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9998" y="6226928"/>
            <a:ext cx="4720220" cy="365125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9" name="Szöveg helye 8">
            <a:extLst>
              <a:ext uri="{FF2B5EF4-FFF2-40B4-BE49-F238E27FC236}">
                <a16:creationId xmlns:a16="http://schemas.microsoft.com/office/drawing/2014/main" id="{EB5C5E44-1C95-0DB8-0630-7F422ED511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9998" y="4712957"/>
            <a:ext cx="7976324" cy="467885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hu-HU" sz="2000" spc="30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hu-HU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hu-HU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hu-HU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hu-HU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>
              <a:lnSpc>
                <a:spcPct val="134000"/>
              </a:lnSpc>
              <a:spcBef>
                <a:spcPct val="0"/>
              </a:spcBef>
              <a:buNone/>
            </a:pPr>
            <a:r>
              <a:rPr lang="hu-HU" dirty="0"/>
              <a:t>Mintaszöveg szerkesztése</a:t>
            </a:r>
          </a:p>
        </p:txBody>
      </p:sp>
      <p:sp>
        <p:nvSpPr>
          <p:cNvPr id="10" name="Szöveg helye 8">
            <a:extLst>
              <a:ext uri="{FF2B5EF4-FFF2-40B4-BE49-F238E27FC236}">
                <a16:creationId xmlns:a16="http://schemas.microsoft.com/office/drawing/2014/main" id="{7522BB50-CD29-75FC-6AB4-A07B8A7D38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998" y="5206713"/>
            <a:ext cx="7976324" cy="280077"/>
          </a:xfr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lnSpc>
                <a:spcPct val="100000"/>
              </a:lnSpc>
              <a:buNone/>
              <a:defRPr lang="hu-HU" sz="1000" spc="30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hu-HU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hu-HU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hu-HU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hu-HU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71450" lvl="0" indent="-171450">
              <a:lnSpc>
                <a:spcPct val="134000"/>
              </a:lnSpc>
              <a:spcBef>
                <a:spcPct val="0"/>
              </a:spcBef>
            </a:pPr>
            <a:r>
              <a:rPr lang="hu-HU" dirty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2463512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934C7A-A09A-4A86-A3DA-89BFBDA43DE4}" type="datetime1">
              <a:rPr lang="hu-HU" smtClean="0"/>
              <a:t>2026. 07. 12.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BA84C3-C7A5-4541-AAA5-652BACFF3960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056872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E2C87E-DE5F-48BA-8FFB-8F5010B92E0B}" type="datetime1">
              <a:rPr lang="hu-HU" smtClean="0"/>
              <a:t>2026. 07. 12.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0D831-BA83-4683-A8D7-F50D1BED650B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67913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FC103B-6313-4AB1-9593-2D77CBB57D9A}" type="datetime1">
              <a:rPr lang="hu-HU" smtClean="0"/>
              <a:t>2026. 07. 12.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FEB925-9E35-478A-8D70-BFFB44BBC9E3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354983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EA3BAB-1AEA-40A3-AE74-F22E920347A4}" type="datetime1">
              <a:rPr lang="hu-HU" smtClean="0"/>
              <a:t>2026. 07. 12.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9363F8-EBE6-4081-8196-66AFCB28ECD7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A57F521-926A-BE8E-AD93-CE2163266204}"/>
              </a:ext>
            </a:extLst>
          </p:cNvPr>
          <p:cNvSpPr txBox="1">
            <a:spLocks/>
          </p:cNvSpPr>
          <p:nvPr userDrawn="1"/>
        </p:nvSpPr>
        <p:spPr>
          <a:xfrm>
            <a:off x="11180234" y="7939"/>
            <a:ext cx="751417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fld id="{07CCB19D-63E3-4788-A913-659F4897C630}" type="slidenum">
              <a:rPr lang="hu-HU" altLang="hu-HU" sz="1200" b="1" smtClean="0">
                <a:solidFill>
                  <a:srgbClr val="97293F"/>
                </a:solidFill>
              </a:rPr>
              <a:pPr algn="r" eaLnBrk="1" hangingPunct="1">
                <a:defRPr/>
              </a:pPr>
              <a:t>‹#›</a:t>
            </a:fld>
            <a:endParaRPr lang="hu-HU" altLang="hu-HU" sz="1200" b="1">
              <a:solidFill>
                <a:srgbClr val="9729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2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31E3751-50C3-4C40-B2DF-085B9C23CF82}" type="datetime1">
              <a:rPr lang="hu-HU" smtClean="0"/>
              <a:t>2026. 07. 12.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F6ED95-7A1B-4CF7-9EA2-5FDE8488B73F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695878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CF2832-719C-426A-9D96-2A5487F0268C}" type="datetime1">
              <a:rPr lang="hu-HU" smtClean="0"/>
              <a:t>2026. 07. 12.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8E4872-CAC0-4401-AA7D-8400C8531E39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296969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8684DD-A454-4BA1-AE3C-4ABC7214C8EA}" type="datetime1">
              <a:rPr lang="hu-HU" smtClean="0"/>
              <a:t>2026. 07. 12.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19F8A7-4D6B-4D6F-8A17-85C83298CA5B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387278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3E802F-22E5-44FD-A064-D482F32AE439}" type="datetime1">
              <a:rPr lang="hu-HU" smtClean="0"/>
              <a:t>2026. 07. 12.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AA18F5-56B9-4962-8666-E84B74DC3092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730112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24F847-2824-467D-929A-5F7037E5A484}" type="datetime1">
              <a:rPr lang="hu-HU" smtClean="0"/>
              <a:t>2026. 07. 12.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63445C-8F44-4D3C-93F5-A95B3939570D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772604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A297E9-23F7-4266-9907-ABE088379E41}" type="datetime1">
              <a:rPr lang="hu-HU" smtClean="0"/>
              <a:t>2026. 07. 12.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04AFDE-C3CA-43E1-8917-F89303383072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321082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>
            <a:extLst>
              <a:ext uri="{FF2B5EF4-FFF2-40B4-BE49-F238E27FC236}">
                <a16:creationId xmlns:a16="http://schemas.microsoft.com/office/drawing/2014/main" id="{5D7C0410-F782-905F-4FDD-7AF2522DFFE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007608"/>
            <a:ext cx="12192000" cy="85039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/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393825"/>
            <a:ext cx="10728000" cy="442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05825" y="62172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7926AA47-8BBE-49B3-91EC-6F9139D0688C}" type="datetime1">
              <a:rPr lang="hu-HU" smtClean="0"/>
              <a:t>2026. 07. 12.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27312" y="6217027"/>
            <a:ext cx="4114800" cy="36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hu-HU" sz="1000" spc="300" baseline="0" smtClean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defTabSz="914400">
              <a:spcBef>
                <a:spcPct val="0"/>
              </a:spcBef>
            </a:pPr>
            <a:r>
              <a:rPr lang="hu-HU" dirty="0"/>
              <a:t>ITOOK, 2026. július 1–4.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29975" y="6217200"/>
            <a:ext cx="7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A274740E-09D3-412F-AD2C-94DE73AC80D3}" type="slidenum">
              <a:rPr lang="hu-HU" altLang="hu-HU" smtClean="0"/>
              <a:pPr>
                <a:defRPr/>
              </a:pPr>
              <a:t>‹#›</a:t>
            </a:fld>
            <a:endParaRPr lang="hu-HU" altLang="hu-HU" dirty="0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8BF3A93C-25E4-6301-D5D2-8919F76C4B43}"/>
              </a:ext>
            </a:extLst>
          </p:cNvPr>
          <p:cNvCxnSpPr/>
          <p:nvPr userDrawn="1"/>
        </p:nvCxnSpPr>
        <p:spPr>
          <a:xfrm>
            <a:off x="838200" y="1145220"/>
            <a:ext cx="10676138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794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kern="1200" dirty="0">
          <a:solidFill>
            <a:srgbClr val="01285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01285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rgbClr val="01285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1285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1285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1285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8A81544-20BC-A25D-F212-ADC9710D0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999" y="2013911"/>
            <a:ext cx="8557005" cy="1588127"/>
          </a:xfrm>
        </p:spPr>
        <p:txBody>
          <a:bodyPr wrap="square">
            <a:spAutoFit/>
          </a:bodyPr>
          <a:lstStyle/>
          <a:p>
            <a:r>
              <a:rPr lang="hu-HU" sz="5400" dirty="0"/>
              <a:t>Mondjam? Mutassam? Gépeljem?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F6012B4E-637C-80B5-F7DA-9C0150CA9C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999" y="3602038"/>
            <a:ext cx="8252551" cy="590931"/>
          </a:xfrm>
        </p:spPr>
        <p:txBody>
          <a:bodyPr/>
          <a:lstStyle/>
          <a:p>
            <a:r>
              <a:rPr lang="hu-HU" dirty="0"/>
              <a:t>a kommunikáció hatékonysága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702B849-94ED-0BBD-7665-8A6AF4D10C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9998" y="4762233"/>
            <a:ext cx="7976324" cy="369332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Szalayné Tahy Zsuzsanna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A88C1010-DD56-1D85-5C37-B849B2FA88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998" y="5223641"/>
            <a:ext cx="7976324" cy="246221"/>
          </a:xfrm>
        </p:spPr>
        <p:txBody>
          <a:bodyPr/>
          <a:lstStyle/>
          <a:p>
            <a:pPr>
              <a:buNone/>
            </a:pPr>
            <a:r>
              <a:rPr lang="hu-HU" dirty="0"/>
              <a:t>Egyetemi adjunktus</a:t>
            </a:r>
          </a:p>
        </p:txBody>
      </p:sp>
    </p:spTree>
    <p:extLst>
      <p:ext uri="{BB962C8B-B14F-4D97-AF65-F5344CB8AC3E}">
        <p14:creationId xmlns:p14="http://schemas.microsoft.com/office/powerpoint/2010/main" val="453192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B1D6003-4AC7-55A1-42E7-8CB96DF23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Gépírás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CDA8FB3-4A9E-FDAC-D6F6-5B9F24535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904C9764-4F54-12E4-F2D5-525A4F2A4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FEB925-9E35-478A-8D70-BFFB44BBC9E3}" type="slidenum">
              <a:rPr lang="hu-HU" altLang="hu-HU" smtClean="0"/>
              <a:pPr>
                <a:defRPr/>
              </a:pPr>
              <a:t>10</a:t>
            </a:fld>
            <a:endParaRPr lang="hu-HU" altLang="hu-HU"/>
          </a:p>
        </p:txBody>
      </p:sp>
      <p:sp>
        <p:nvSpPr>
          <p:cNvPr id="14" name="Tartalom helye 2">
            <a:extLst>
              <a:ext uri="{FF2B5EF4-FFF2-40B4-BE49-F238E27FC236}">
                <a16:creationId xmlns:a16="http://schemas.microsoft.com/office/drawing/2014/main" id="{1F991D6B-6BCF-145C-9EE8-113A49F745AD}"/>
              </a:ext>
            </a:extLst>
          </p:cNvPr>
          <p:cNvSpPr txBox="1">
            <a:spLocks/>
          </p:cNvSpPr>
          <p:nvPr/>
        </p:nvSpPr>
        <p:spPr>
          <a:xfrm>
            <a:off x="854825" y="1626575"/>
            <a:ext cx="5180400" cy="42588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000" dirty="0"/>
              <a:t>tanulni kell a mozdulatokat</a:t>
            </a:r>
          </a:p>
          <a:p>
            <a:pPr lvl="1"/>
            <a:r>
              <a:rPr lang="hu-HU" sz="2000" dirty="0"/>
              <a:t>sok gyakorlás</a:t>
            </a:r>
          </a:p>
          <a:p>
            <a:pPr lvl="1"/>
            <a:r>
              <a:rPr lang="hu-HU" sz="2000" dirty="0"/>
              <a:t>rutin</a:t>
            </a:r>
          </a:p>
          <a:p>
            <a:r>
              <a:rPr lang="hu-HU" sz="2000" dirty="0"/>
              <a:t>rossz beidegződést nehéz javítani</a:t>
            </a:r>
          </a:p>
          <a:p>
            <a:r>
              <a:rPr lang="hu-HU" sz="2000" dirty="0"/>
              <a:t>kiosztások váltogatása rontja a rutint</a:t>
            </a:r>
          </a:p>
          <a:p>
            <a:r>
              <a:rPr lang="hu-HU" sz="2000" dirty="0"/>
              <a:t>saját eszköz a legjobb</a:t>
            </a:r>
          </a:p>
          <a:p>
            <a:pPr lvl="1"/>
            <a:r>
              <a:rPr lang="hu-HU" sz="2000" dirty="0"/>
              <a:t>méret</a:t>
            </a:r>
          </a:p>
          <a:p>
            <a:pPr lvl="1"/>
            <a:r>
              <a:rPr lang="hu-HU" sz="2000" dirty="0"/>
              <a:t>billentyűzet kiosztás</a:t>
            </a:r>
          </a:p>
          <a:p>
            <a:pPr lvl="1"/>
            <a:r>
              <a:rPr lang="hu-HU" sz="2000" dirty="0"/>
              <a:t>billentés erőssége</a:t>
            </a:r>
          </a:p>
          <a:p>
            <a:r>
              <a:rPr lang="hu-HU" sz="2000" dirty="0"/>
              <a:t>prediktív MI:  bevitel közben a képernyőn kell ellenőrizni az eredményt.</a:t>
            </a:r>
          </a:p>
          <a:p>
            <a:pPr lvl="1"/>
            <a:endParaRPr lang="hu-HU" sz="2000" dirty="0"/>
          </a:p>
        </p:txBody>
      </p:sp>
      <p:sp>
        <p:nvSpPr>
          <p:cNvPr id="6" name="Tartalom helye 2">
            <a:extLst>
              <a:ext uri="{FF2B5EF4-FFF2-40B4-BE49-F238E27FC236}">
                <a16:creationId xmlns:a16="http://schemas.microsoft.com/office/drawing/2014/main" id="{85D4DF32-32A4-B336-C17F-82E5A3E48298}"/>
              </a:ext>
            </a:extLst>
          </p:cNvPr>
          <p:cNvSpPr txBox="1">
            <a:spLocks/>
          </p:cNvSpPr>
          <p:nvPr/>
        </p:nvSpPr>
        <p:spPr>
          <a:xfrm>
            <a:off x="6018600" y="1626574"/>
            <a:ext cx="5180400" cy="24714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000" dirty="0"/>
              <a:t>prompt: specifikáció hosszan kifejtve</a:t>
            </a:r>
          </a:p>
          <a:p>
            <a:pPr lvl="1"/>
            <a:r>
              <a:rPr lang="hu-HU" sz="2000" dirty="0"/>
              <a:t>pontos bevitel</a:t>
            </a:r>
          </a:p>
          <a:p>
            <a:pPr lvl="1"/>
            <a:r>
              <a:rPr lang="hu-HU" sz="2000" dirty="0"/>
              <a:t>kiegészítés, javítás</a:t>
            </a:r>
          </a:p>
          <a:p>
            <a:pPr lvl="1"/>
            <a:r>
              <a:rPr lang="hu-HU" sz="2000" dirty="0"/>
              <a:t>visszaidézés pontosan</a:t>
            </a:r>
          </a:p>
          <a:p>
            <a:r>
              <a:rPr lang="hu-HU" sz="2000" dirty="0"/>
              <a:t>vezérlés (</a:t>
            </a:r>
            <a:r>
              <a:rPr lang="hu-HU" sz="2000" dirty="0" err="1"/>
              <a:t>Ctrl</a:t>
            </a:r>
            <a:r>
              <a:rPr lang="hu-HU" sz="2000" dirty="0"/>
              <a:t>) és speciális karakterek írásához (</a:t>
            </a:r>
            <a:r>
              <a:rPr lang="hu-HU" sz="2000" dirty="0" err="1"/>
              <a:t>AltGr</a:t>
            </a:r>
            <a:r>
              <a:rPr lang="hu-HU" sz="2000" dirty="0"/>
              <a:t>) problémás a módszer</a:t>
            </a:r>
          </a:p>
          <a:p>
            <a:pPr lvl="1"/>
            <a:endParaRPr lang="hu-HU" sz="2000" dirty="0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6FAE5AAA-00B5-44CD-A455-FD8A90B02F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393" t="23718" r="11320" b="17576"/>
          <a:stretch>
            <a:fillRect/>
          </a:stretch>
        </p:blipFill>
        <p:spPr>
          <a:xfrm>
            <a:off x="6775275" y="4098062"/>
            <a:ext cx="3683675" cy="1889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690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B1D6003-4AC7-55A1-42E7-8CB96DF23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Gépírás tanulása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DCDCDF8-8A98-3FEA-C041-80B0D5510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6575"/>
            <a:ext cx="5180400" cy="4284390"/>
          </a:xfrm>
        </p:spPr>
        <p:txBody>
          <a:bodyPr>
            <a:normAutofit/>
          </a:bodyPr>
          <a:lstStyle/>
          <a:p>
            <a:r>
              <a:rPr lang="hu-HU" sz="2000" dirty="0"/>
              <a:t>Gépíró Dzsungel – </a:t>
            </a:r>
            <a:r>
              <a:rPr lang="hu-HU" sz="2000" dirty="0" err="1"/>
              <a:t>Typing</a:t>
            </a:r>
            <a:r>
              <a:rPr lang="hu-HU" sz="2000" dirty="0"/>
              <a:t> Club</a:t>
            </a:r>
          </a:p>
          <a:p>
            <a:pPr lvl="1"/>
            <a:r>
              <a:rPr lang="hu-HU" sz="1800" dirty="0"/>
              <a:t>USA tananyag</a:t>
            </a:r>
          </a:p>
          <a:p>
            <a:pPr lvl="1"/>
            <a:r>
              <a:rPr lang="hu-HU" sz="1800" dirty="0"/>
              <a:t>nem magyar, hibás mozdulatok</a:t>
            </a:r>
          </a:p>
          <a:p>
            <a:pPr lvl="1"/>
            <a:r>
              <a:rPr lang="hu-HU" sz="1800" dirty="0"/>
              <a:t>játékos, motiváló</a:t>
            </a:r>
          </a:p>
          <a:p>
            <a:pPr lvl="1"/>
            <a:r>
              <a:rPr lang="hu-HU" sz="1800" dirty="0"/>
              <a:t>saját tananyaggal kiegészíthető</a:t>
            </a:r>
          </a:p>
          <a:p>
            <a:r>
              <a:rPr lang="hu-HU" sz="2000" dirty="0"/>
              <a:t>Táncoló ujjak (saját tananyag)</a:t>
            </a:r>
          </a:p>
          <a:p>
            <a:pPr lvl="1"/>
            <a:r>
              <a:rPr lang="hu-HU" sz="1800" dirty="0"/>
              <a:t>sorrend módosítás (ékezetes előre)</a:t>
            </a:r>
          </a:p>
          <a:p>
            <a:pPr lvl="1"/>
            <a:r>
              <a:rPr lang="hu-HU" sz="1800" dirty="0"/>
              <a:t>hibás mozdulatgyakorlatok cseréje</a:t>
            </a:r>
          </a:p>
          <a:p>
            <a:pPr lvl="1"/>
            <a:r>
              <a:rPr lang="hu-HU" sz="1800" dirty="0"/>
              <a:t>speciális billentyűkre gyakorló</a:t>
            </a:r>
          </a:p>
          <a:p>
            <a:r>
              <a:rPr lang="hu-HU" sz="2000" dirty="0"/>
              <a:t>Ergonómia</a:t>
            </a:r>
          </a:p>
          <a:p>
            <a:pPr lvl="1"/>
            <a:r>
              <a:rPr lang="hu-HU" sz="1800" dirty="0"/>
              <a:t>ülő munka, munkakörnyezet</a:t>
            </a:r>
          </a:p>
          <a:p>
            <a:pPr lvl="1"/>
            <a:r>
              <a:rPr lang="hu-HU" sz="1800" dirty="0"/>
              <a:t>ujjtorna</a:t>
            </a:r>
          </a:p>
          <a:p>
            <a:pPr lvl="1"/>
            <a:r>
              <a:rPr lang="hu-HU" sz="1800" dirty="0"/>
              <a:t>szemtorna</a:t>
            </a:r>
          </a:p>
          <a:p>
            <a:pPr lvl="1"/>
            <a:endParaRPr lang="hu-HU" sz="1800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CDA8FB3-4A9E-FDAC-D6F6-5B9F24535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904C9764-4F54-12E4-F2D5-525A4F2A4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FEB925-9E35-478A-8D70-BFFB44BBC9E3}" type="slidenum">
              <a:rPr lang="hu-HU" altLang="hu-HU" smtClean="0"/>
              <a:pPr>
                <a:defRPr/>
              </a:pPr>
              <a:t>11</a:t>
            </a:fld>
            <a:endParaRPr lang="hu-HU" altLang="hu-HU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BCAF8DAD-D161-6330-2006-5A4036586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59" b="49302"/>
          <a:stretch>
            <a:fillRect/>
          </a:stretch>
        </p:blipFill>
        <p:spPr>
          <a:xfrm>
            <a:off x="6525768" y="278533"/>
            <a:ext cx="4828032" cy="764113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6F262100-5357-F6FC-8575-1E5A847005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426" y="1977838"/>
            <a:ext cx="1086002" cy="905002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89F80F5B-419F-401F-1804-C4417AB82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70" y="3641981"/>
            <a:ext cx="1090765" cy="914528"/>
          </a:xfrm>
          <a:prstGeom prst="rect">
            <a:avLst/>
          </a:prstGeom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615300E0-FBAF-A490-4B26-FDBA51A0482E}"/>
              </a:ext>
            </a:extLst>
          </p:cNvPr>
          <p:cNvSpPr txBox="1"/>
          <p:nvPr/>
        </p:nvSpPr>
        <p:spPr>
          <a:xfrm>
            <a:off x="6804831" y="1555216"/>
            <a:ext cx="4244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Consolas" panose="020B0609020204030204" pitchFamily="49" charset="0"/>
              </a:rPr>
              <a:t>Tudod, hogy melyik mit jelent? :) :-) :( :-( :D :-D :P :-P :O :-O ;) ;-) :'( :'-( :S :-S</a:t>
            </a:r>
            <a:br>
              <a:rPr lang="hu-HU" dirty="0">
                <a:latin typeface="Consolas" panose="020B0609020204030204" pitchFamily="49" charset="0"/>
              </a:rPr>
            </a:br>
            <a:r>
              <a:rPr lang="hu-HU" dirty="0">
                <a:latin typeface="Consolas" panose="020B0609020204030204" pitchFamily="49" charset="0"/>
              </a:rPr>
              <a:t>XD X-D :&amp; :-&amp; :*( :\ </a:t>
            </a:r>
            <a:r>
              <a:rPr lang="hu-HU" dirty="0" err="1">
                <a:latin typeface="Consolas" panose="020B0609020204030204" pitchFamily="49" charset="0"/>
              </a:rPr>
              <a:t>O_o</a:t>
            </a:r>
            <a:r>
              <a:rPr lang="hu-HU" dirty="0">
                <a:latin typeface="Consolas" panose="020B0609020204030204" pitchFamily="49" charset="0"/>
              </a:rPr>
              <a:t> &lt;3 </a:t>
            </a:r>
            <a:br>
              <a:rPr lang="hu-HU" dirty="0">
                <a:latin typeface="Consolas" panose="020B0609020204030204" pitchFamily="49" charset="0"/>
              </a:rPr>
            </a:br>
            <a:r>
              <a:rPr lang="hu-HU" dirty="0">
                <a:latin typeface="Consolas" panose="020B0609020204030204" pitchFamily="49" charset="0"/>
              </a:rPr>
              <a:t>#pacsi o/\ο #hurrá \o/ #csók :^* #ari ^-^ #robot: [:]</a:t>
            </a:r>
            <a:br>
              <a:rPr lang="hu-HU" dirty="0">
                <a:latin typeface="Consolas" panose="020B0609020204030204" pitchFamily="49" charset="0"/>
              </a:rPr>
            </a:br>
            <a:r>
              <a:rPr lang="hu-HU" dirty="0">
                <a:latin typeface="Consolas" panose="020B0609020204030204" pitchFamily="49" charset="0"/>
              </a:rPr>
              <a:t>#rózsa: @&gt;--&gt;-- &lt;3 &lt;3 &lt;3 &lt;3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756BC620-1C05-469C-7642-7E280C47F4BF}"/>
              </a:ext>
            </a:extLst>
          </p:cNvPr>
          <p:cNvSpPr txBox="1"/>
          <p:nvPr/>
        </p:nvSpPr>
        <p:spPr>
          <a:xfrm>
            <a:off x="6804831" y="3751854"/>
            <a:ext cx="42426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Consolas" panose="020B0609020204030204" pitchFamily="49" charset="0"/>
              </a:rPr>
              <a:t>&lt;p&gt;&lt;a </a:t>
            </a:r>
            <a:r>
              <a:rPr lang="hu-HU" dirty="0" err="1">
                <a:latin typeface="Consolas" panose="020B0609020204030204" pitchFamily="49" charset="0"/>
              </a:rPr>
              <a:t>href</a:t>
            </a:r>
            <a:r>
              <a:rPr lang="hu-HU" dirty="0">
                <a:latin typeface="Consolas" panose="020B0609020204030204" pitchFamily="49" charset="0"/>
              </a:rPr>
              <a:t>="https://</a:t>
            </a:r>
            <a:br>
              <a:rPr lang="hu-HU" dirty="0">
                <a:latin typeface="Consolas" panose="020B0609020204030204" pitchFamily="49" charset="0"/>
              </a:rPr>
            </a:br>
            <a:r>
              <a:rPr lang="hu-HU" dirty="0" err="1">
                <a:latin typeface="Consolas" panose="020B0609020204030204" pitchFamily="49" charset="0"/>
              </a:rPr>
              <a:t>t-eszti.html#AltGr_ext</a:t>
            </a:r>
            <a:r>
              <a:rPr lang="hu-HU" dirty="0">
                <a:latin typeface="Consolas" panose="020B0609020204030204" pitchFamily="49" charset="0"/>
              </a:rPr>
              <a:t>"&gt;</a:t>
            </a:r>
            <a:br>
              <a:rPr lang="hu-HU" dirty="0">
                <a:latin typeface="Consolas" panose="020B0609020204030204" pitchFamily="49" charset="0"/>
              </a:rPr>
            </a:br>
            <a:r>
              <a:rPr lang="hu-HU" dirty="0">
                <a:latin typeface="Consolas" panose="020B0609020204030204" pitchFamily="49" charset="0"/>
              </a:rPr>
              <a:t>&lt;</a:t>
            </a:r>
            <a:r>
              <a:rPr lang="hu-HU" dirty="0" err="1">
                <a:latin typeface="Consolas" panose="020B0609020204030204" pitchFamily="49" charset="0"/>
              </a:rPr>
              <a:t>img</a:t>
            </a:r>
            <a:r>
              <a:rPr lang="hu-HU" dirty="0">
                <a:latin typeface="Consolas" panose="020B0609020204030204" pitchFamily="49" charset="0"/>
              </a:rPr>
              <a:t> </a:t>
            </a:r>
            <a:r>
              <a:rPr lang="hu-HU" dirty="0" err="1">
                <a:latin typeface="Consolas" panose="020B0609020204030204" pitchFamily="49" charset="0"/>
              </a:rPr>
              <a:t>src</a:t>
            </a:r>
            <a:r>
              <a:rPr lang="hu-HU" dirty="0">
                <a:latin typeface="Consolas" panose="020B0609020204030204" pitchFamily="49" charset="0"/>
              </a:rPr>
              <a:t>="keyb.png" </a:t>
            </a:r>
            <a:r>
              <a:rPr lang="hu-HU" dirty="0" err="1">
                <a:latin typeface="Consolas" panose="020B0609020204030204" pitchFamily="49" charset="0"/>
              </a:rPr>
              <a:t>title</a:t>
            </a:r>
            <a:r>
              <a:rPr lang="hu-HU" dirty="0">
                <a:latin typeface="Consolas" panose="020B0609020204030204" pitchFamily="49" charset="0"/>
              </a:rPr>
              <a:t>="billentyűzet"&gt; &lt;/a&gt;&lt;/p&gt; &lt;</a:t>
            </a:r>
            <a:r>
              <a:rPr lang="hu-HU" dirty="0" err="1">
                <a:latin typeface="Consolas" panose="020B0609020204030204" pitchFamily="49" charset="0"/>
              </a:rPr>
              <a:t>ol</a:t>
            </a:r>
            <a:r>
              <a:rPr lang="hu-HU" dirty="0">
                <a:latin typeface="Consolas" panose="020B0609020204030204" pitchFamily="49" charset="0"/>
              </a:rPr>
              <a:t>&gt; &lt;li&gt;</a:t>
            </a:r>
            <a:r>
              <a:rPr lang="hu-HU" dirty="0" err="1">
                <a:latin typeface="Consolas" panose="020B0609020204030204" pitchFamily="49" charset="0"/>
              </a:rPr>
              <a:t>AltGr</a:t>
            </a:r>
            <a:r>
              <a:rPr lang="hu-HU" dirty="0">
                <a:latin typeface="Consolas" panose="020B0609020204030204" pitchFamily="49" charset="0"/>
              </a:rPr>
              <a:t> jobb hüvelykujj le&lt;/li&gt; &lt;li&gt;$ jobb kisujj (É) üt&lt;/li&gt; &lt;li&gt;</a:t>
            </a:r>
            <a:r>
              <a:rPr lang="hu-HU" dirty="0" err="1">
                <a:latin typeface="Consolas" panose="020B0609020204030204" pitchFamily="49" charset="0"/>
              </a:rPr>
              <a:t>AltGr</a:t>
            </a:r>
            <a:r>
              <a:rPr lang="hu-HU" dirty="0">
                <a:latin typeface="Consolas" panose="020B0609020204030204" pitchFamily="49" charset="0"/>
              </a:rPr>
              <a:t> fel&lt;/li&gt; &lt;/</a:t>
            </a:r>
            <a:r>
              <a:rPr lang="hu-HU" dirty="0" err="1">
                <a:latin typeface="Consolas" panose="020B0609020204030204" pitchFamily="49" charset="0"/>
              </a:rPr>
              <a:t>ol</a:t>
            </a:r>
            <a:r>
              <a:rPr lang="hu-HU" dirty="0">
                <a:latin typeface="Consolas" panose="020B0609020204030204" pitchFamily="49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968161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B1D6003-4AC7-55A1-42E7-8CB96DF23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Hatékonyság: struktúra és idő tényezők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CDA8FB3-4A9E-FDAC-D6F6-5B9F24535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904C9764-4F54-12E4-F2D5-525A4F2A4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FEB925-9E35-478A-8D70-BFFB44BBC9E3}" type="slidenum">
              <a:rPr lang="hu-HU" altLang="hu-HU" smtClean="0"/>
              <a:pPr>
                <a:defRPr/>
              </a:pPr>
              <a:t>12</a:t>
            </a:fld>
            <a:endParaRPr lang="hu-HU" altLang="hu-HU"/>
          </a:p>
        </p:txBody>
      </p:sp>
      <p:pic>
        <p:nvPicPr>
          <p:cNvPr id="24" name="Kép 23">
            <a:extLst>
              <a:ext uri="{FF2B5EF4-FFF2-40B4-BE49-F238E27FC236}">
                <a16:creationId xmlns:a16="http://schemas.microsoft.com/office/drawing/2014/main" id="{D4C68354-200F-C1F4-FAB0-31592A6BD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6" t="27263" r="54554" b="31271"/>
          <a:stretch>
            <a:fillRect/>
          </a:stretch>
        </p:blipFill>
        <p:spPr>
          <a:xfrm>
            <a:off x="2146472" y="1441697"/>
            <a:ext cx="1931213" cy="1334661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19456E48-B800-E498-6153-BFF21C2649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6469" y="1256422"/>
            <a:ext cx="1810003" cy="1705213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6165D34D-4B84-7B4E-0CD8-A0765C0BDE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6469" y="3146910"/>
            <a:ext cx="2457793" cy="1711847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0A8E325A-382C-6913-56CC-13346F58E6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40"/>
          <a:stretch>
            <a:fillRect/>
          </a:stretch>
        </p:blipFill>
        <p:spPr>
          <a:xfrm>
            <a:off x="9813700" y="4358830"/>
            <a:ext cx="2041831" cy="1592532"/>
          </a:xfrm>
          <a:prstGeom prst="rect">
            <a:avLst/>
          </a:prstGeom>
        </p:spPr>
      </p:pic>
      <p:sp>
        <p:nvSpPr>
          <p:cNvPr id="14" name="Tartalom helye 2">
            <a:extLst>
              <a:ext uri="{FF2B5EF4-FFF2-40B4-BE49-F238E27FC236}">
                <a16:creationId xmlns:a16="http://schemas.microsoft.com/office/drawing/2014/main" id="{110F0C9E-24AC-C561-BD30-B60A0351F1A4}"/>
              </a:ext>
            </a:extLst>
          </p:cNvPr>
          <p:cNvSpPr txBox="1">
            <a:spLocks/>
          </p:cNvSpPr>
          <p:nvPr/>
        </p:nvSpPr>
        <p:spPr>
          <a:xfrm>
            <a:off x="6667134" y="1441697"/>
            <a:ext cx="4278772" cy="13790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hu-HU" sz="2000" dirty="0"/>
              <a:t>1D adatsorozat, sorfolytonos,</a:t>
            </a:r>
          </a:p>
          <a:p>
            <a:pPr marL="0" lvl="1" indent="0">
              <a:buNone/>
            </a:pPr>
            <a:r>
              <a:rPr lang="hu-HU" sz="2000" dirty="0"/>
              <a:t>1 szabadsági fokú „bejárás”;</a:t>
            </a:r>
          </a:p>
          <a:p>
            <a:pPr marL="0" lvl="1" indent="0">
              <a:buNone/>
            </a:pPr>
            <a:r>
              <a:rPr lang="hu-HU" sz="2000" dirty="0"/>
              <a:t>a gép tud nem hallani, jobban hall;</a:t>
            </a:r>
          </a:p>
          <a:p>
            <a:pPr marL="0" lvl="1" indent="0">
              <a:buNone/>
            </a:pPr>
            <a:r>
              <a:rPr lang="hu-HU" sz="2000" dirty="0"/>
              <a:t>a hangzó adat megjegyzése nehéz</a:t>
            </a:r>
          </a:p>
        </p:txBody>
      </p:sp>
      <p:sp>
        <p:nvSpPr>
          <p:cNvPr id="16" name="Tartalom helye 2">
            <a:extLst>
              <a:ext uri="{FF2B5EF4-FFF2-40B4-BE49-F238E27FC236}">
                <a16:creationId xmlns:a16="http://schemas.microsoft.com/office/drawing/2014/main" id="{6BB3786E-B2F0-517E-FB83-0789B1026EE0}"/>
              </a:ext>
            </a:extLst>
          </p:cNvPr>
          <p:cNvSpPr txBox="1">
            <a:spLocks/>
          </p:cNvSpPr>
          <p:nvPr/>
        </p:nvSpPr>
        <p:spPr>
          <a:xfrm>
            <a:off x="2794260" y="3358996"/>
            <a:ext cx="7676515" cy="11497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hu-HU" sz="2000" dirty="0"/>
              <a:t>2D struktúra, 2 szabadsági fokú létrehozás és bejárás;</a:t>
            </a:r>
          </a:p>
          <a:p>
            <a:pPr marL="0" lvl="1" indent="0">
              <a:buNone/>
            </a:pPr>
            <a:r>
              <a:rPr lang="hu-HU" sz="2000" dirty="0"/>
              <a:t>humán szkennelve, gép sorfolytonosan keres; a gép jobban lát; a képet nehéz javítani, céltudatosan módosítani.</a:t>
            </a:r>
          </a:p>
        </p:txBody>
      </p:sp>
      <p:pic>
        <p:nvPicPr>
          <p:cNvPr id="18" name="Kép 17">
            <a:extLst>
              <a:ext uri="{FF2B5EF4-FFF2-40B4-BE49-F238E27FC236}">
                <a16:creationId xmlns:a16="http://schemas.microsoft.com/office/drawing/2014/main" id="{13EC6029-481E-18EC-D160-B5ADEC3DF4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0" t="11193" r="19931" b="9347"/>
          <a:stretch>
            <a:fillRect/>
          </a:stretch>
        </p:blipFill>
        <p:spPr>
          <a:xfrm>
            <a:off x="4549528" y="1324819"/>
            <a:ext cx="1873401" cy="1665414"/>
          </a:xfrm>
          <a:prstGeom prst="rect">
            <a:avLst/>
          </a:prstGeom>
        </p:spPr>
      </p:pic>
      <p:sp>
        <p:nvSpPr>
          <p:cNvPr id="20" name="Tartalom helye 2">
            <a:extLst>
              <a:ext uri="{FF2B5EF4-FFF2-40B4-BE49-F238E27FC236}">
                <a16:creationId xmlns:a16="http://schemas.microsoft.com/office/drawing/2014/main" id="{6B2E6463-5B22-5189-DBED-87EFEF63AE43}"/>
              </a:ext>
            </a:extLst>
          </p:cNvPr>
          <p:cNvSpPr txBox="1">
            <a:spLocks/>
          </p:cNvSpPr>
          <p:nvPr/>
        </p:nvSpPr>
        <p:spPr>
          <a:xfrm>
            <a:off x="2268015" y="5016269"/>
            <a:ext cx="7019440" cy="9219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hu-HU" sz="2000" dirty="0"/>
              <a:t>1 szabadsági fokú létrehozás, 2 szabadsági fokú „bejárás”;</a:t>
            </a:r>
          </a:p>
          <a:p>
            <a:pPr marL="0" lvl="1" indent="0">
              <a:buNone/>
            </a:pPr>
            <a:r>
              <a:rPr lang="hu-HU" sz="2000" dirty="0"/>
              <a:t>lineáris és blokkos alkotás;</a:t>
            </a:r>
            <a:br>
              <a:rPr lang="hu-HU" sz="2000" dirty="0"/>
            </a:br>
            <a:r>
              <a:rPr lang="hu-HU" sz="2000" dirty="0"/>
              <a:t>keresés/csere: humán szkennelve és lineárisan is keres</a:t>
            </a:r>
          </a:p>
        </p:txBody>
      </p:sp>
      <p:sp>
        <p:nvSpPr>
          <p:cNvPr id="22" name="Tartalom helye 2">
            <a:extLst>
              <a:ext uri="{FF2B5EF4-FFF2-40B4-BE49-F238E27FC236}">
                <a16:creationId xmlns:a16="http://schemas.microsoft.com/office/drawing/2014/main" id="{E5CC5357-1C74-21B0-C2B5-33707638E55D}"/>
              </a:ext>
            </a:extLst>
          </p:cNvPr>
          <p:cNvSpPr txBox="1">
            <a:spLocks/>
          </p:cNvSpPr>
          <p:nvPr/>
        </p:nvSpPr>
        <p:spPr>
          <a:xfrm>
            <a:off x="149777" y="1202050"/>
            <a:ext cx="1376845" cy="3158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hu-HU" sz="2000" dirty="0"/>
              <a:t>impulzus</a:t>
            </a:r>
          </a:p>
        </p:txBody>
      </p:sp>
      <p:sp>
        <p:nvSpPr>
          <p:cNvPr id="25" name="Tartalom helye 2">
            <a:extLst>
              <a:ext uri="{FF2B5EF4-FFF2-40B4-BE49-F238E27FC236}">
                <a16:creationId xmlns:a16="http://schemas.microsoft.com/office/drawing/2014/main" id="{FF6A7F90-E1E8-DAE1-A6C3-EE05D17DE2C9}"/>
              </a:ext>
            </a:extLst>
          </p:cNvPr>
          <p:cNvSpPr txBox="1">
            <a:spLocks/>
          </p:cNvSpPr>
          <p:nvPr/>
        </p:nvSpPr>
        <p:spPr>
          <a:xfrm>
            <a:off x="149777" y="3019114"/>
            <a:ext cx="1376845" cy="3158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hu-HU" sz="2000" dirty="0"/>
              <a:t>élmény</a:t>
            </a:r>
          </a:p>
        </p:txBody>
      </p:sp>
      <p:sp>
        <p:nvSpPr>
          <p:cNvPr id="28" name="Tartalom helye 2">
            <a:extLst>
              <a:ext uri="{FF2B5EF4-FFF2-40B4-BE49-F238E27FC236}">
                <a16:creationId xmlns:a16="http://schemas.microsoft.com/office/drawing/2014/main" id="{BAC3A605-1346-8DFC-33BD-4B9481B5FFFF}"/>
              </a:ext>
            </a:extLst>
          </p:cNvPr>
          <p:cNvSpPr txBox="1">
            <a:spLocks/>
          </p:cNvSpPr>
          <p:nvPr/>
        </p:nvSpPr>
        <p:spPr>
          <a:xfrm>
            <a:off x="149776" y="5002691"/>
            <a:ext cx="1376845" cy="3158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hu-HU" sz="2000" dirty="0"/>
              <a:t>tény</a:t>
            </a:r>
          </a:p>
        </p:txBody>
      </p:sp>
      <p:sp>
        <p:nvSpPr>
          <p:cNvPr id="7" name="Tartalom helye 2">
            <a:extLst>
              <a:ext uri="{FF2B5EF4-FFF2-40B4-BE49-F238E27FC236}">
                <a16:creationId xmlns:a16="http://schemas.microsoft.com/office/drawing/2014/main" id="{544E12D6-993E-6C3B-5B2B-7CBBC8A2DC08}"/>
              </a:ext>
            </a:extLst>
          </p:cNvPr>
          <p:cNvSpPr txBox="1">
            <a:spLocks/>
          </p:cNvSpPr>
          <p:nvPr/>
        </p:nvSpPr>
        <p:spPr>
          <a:xfrm>
            <a:off x="1157889" y="5312619"/>
            <a:ext cx="1069423" cy="31585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hu-HU" sz="2000" dirty="0">
                <a:solidFill>
                  <a:schemeClr val="bg2">
                    <a:lumMod val="50000"/>
                  </a:schemeClr>
                </a:solidFill>
                <a:latin typeface="Avenir Next LT Pro Demi" panose="020B0704020202020204" pitchFamily="34" charset="-18"/>
                <a:cs typeface="Arabic Typesetting" panose="020F0502020204030204" pitchFamily="66" charset="-78"/>
              </a:rPr>
              <a:t>Szöveg</a:t>
            </a:r>
            <a:endParaRPr lang="hu-HU" sz="2400" dirty="0">
              <a:solidFill>
                <a:schemeClr val="bg2">
                  <a:lumMod val="50000"/>
                </a:schemeClr>
              </a:solidFill>
              <a:latin typeface="Avenir Next LT Pro Demi" panose="020B0704020202020204" pitchFamily="34" charset="-18"/>
              <a:cs typeface="Arabic Typesetting" panose="020F0502020204030204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6224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ím 9">
            <a:extLst>
              <a:ext uri="{FF2B5EF4-FFF2-40B4-BE49-F238E27FC236}">
                <a16:creationId xmlns:a16="http://schemas.microsoft.com/office/drawing/2014/main" id="{44C558DA-982C-F0B2-1622-4D919ED56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7888" y="1709739"/>
            <a:ext cx="7886700" cy="28527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u-HU" dirty="0"/>
              <a:t>Köszönöm a figyelmet!</a:t>
            </a:r>
          </a:p>
        </p:txBody>
      </p:sp>
      <p:sp>
        <p:nvSpPr>
          <p:cNvPr id="89092" name="Dia számának helye 5">
            <a:extLst>
              <a:ext uri="{FF2B5EF4-FFF2-40B4-BE49-F238E27FC236}">
                <a16:creationId xmlns:a16="http://schemas.microsoft.com/office/drawing/2014/main" id="{1A95B4D9-2DB3-29F9-96F9-F77A4CA74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1E7B064D-860F-4ABB-90AD-2793DF2BAE9C}" type="slidenum">
              <a:rPr lang="hu-HU" altLang="hu-HU" sz="1200">
                <a:solidFill>
                  <a:srgbClr val="97293F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13</a:t>
            </a:fld>
            <a:endParaRPr lang="hu-HU" altLang="hu-HU" sz="1200">
              <a:solidFill>
                <a:srgbClr val="97293F"/>
              </a:solidFill>
            </a:endParaRPr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id="{6DC79EA2-42DF-8BA0-9F77-D3BE835B9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FF04B320-3060-94ED-4C21-A2F30EC76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Digitális eszközhasználat</a:t>
            </a:r>
          </a:p>
        </p:txBody>
      </p:sp>
      <p:sp>
        <p:nvSpPr>
          <p:cNvPr id="49155" name="Tartalom helye 2">
            <a:extLst>
              <a:ext uri="{FF2B5EF4-FFF2-40B4-BE49-F238E27FC236}">
                <a16:creationId xmlns:a16="http://schemas.microsoft.com/office/drawing/2014/main" id="{F83AB394-5476-2606-EF0D-42B78CFA92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60500"/>
            <a:ext cx="5181600" cy="4179390"/>
          </a:xfrm>
        </p:spPr>
        <p:txBody>
          <a:bodyPr>
            <a:normAutofit/>
          </a:bodyPr>
          <a:lstStyle/>
          <a:p>
            <a:r>
              <a:rPr lang="hu-HU" sz="2000" dirty="0"/>
              <a:t>9-es diákjaim 10%-a </a:t>
            </a:r>
            <a:r>
              <a:rPr lang="hu-HU" sz="2000" dirty="0" err="1"/>
              <a:t>a</a:t>
            </a:r>
            <a:r>
              <a:rPr lang="hu-HU" sz="2000" dirty="0"/>
              <a:t> billentyűzetet egyáltalán nem ismeri</a:t>
            </a:r>
          </a:p>
          <a:p>
            <a:r>
              <a:rPr lang="hu-HU" sz="2000" dirty="0"/>
              <a:t>Diktálás Wordben is</a:t>
            </a:r>
          </a:p>
          <a:p>
            <a:r>
              <a:rPr lang="hu-HU" sz="2000" dirty="0"/>
              <a:t>Text2Speach AI</a:t>
            </a:r>
          </a:p>
          <a:p>
            <a:r>
              <a:rPr lang="hu-HU" sz="2000" dirty="0"/>
              <a:t>Jövőkép:</a:t>
            </a:r>
          </a:p>
          <a:p>
            <a:pPr lvl="1"/>
            <a:r>
              <a:rPr lang="hu-HU" sz="1800" dirty="0"/>
              <a:t>beszélgetek az autóval?</a:t>
            </a:r>
          </a:p>
          <a:p>
            <a:pPr lvl="1"/>
            <a:r>
              <a:rPr lang="hu-HU" sz="1800" dirty="0"/>
              <a:t>a fejlesztő (programozó) tárgyal a géppel?</a:t>
            </a:r>
          </a:p>
          <a:p>
            <a:pPr lvl="1"/>
            <a:r>
              <a:rPr lang="hu-HU" sz="1800" dirty="0"/>
              <a:t>diktálom az üzenetet?</a:t>
            </a:r>
          </a:p>
          <a:p>
            <a:pPr lvl="1"/>
            <a:r>
              <a:rPr lang="hu-HU" sz="1800" dirty="0"/>
              <a:t>gondolatolvasás?</a:t>
            </a:r>
            <a:endParaRPr lang="hu-HU" sz="2000" dirty="0"/>
          </a:p>
          <a:p>
            <a:endParaRPr lang="hu-HU" altLang="hu-HU" sz="2000" dirty="0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6DED6128-7F86-36D7-C477-A5E2D6AC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49156" name="Dia számának helye 5">
            <a:extLst>
              <a:ext uri="{FF2B5EF4-FFF2-40B4-BE49-F238E27FC236}">
                <a16:creationId xmlns:a16="http://schemas.microsoft.com/office/drawing/2014/main" id="{8AA2BD34-5392-C59A-C261-9CDFE84CA9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C21F348-AD75-4B90-AD5F-969D8BDFC770}" type="slidenum">
              <a:rPr lang="hu-HU" altLang="hu-HU" sz="1600">
                <a:solidFill>
                  <a:srgbClr val="97293F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hu-HU" altLang="hu-HU" sz="1600">
              <a:solidFill>
                <a:srgbClr val="97293F"/>
              </a:solidFill>
            </a:endParaRPr>
          </a:p>
        </p:txBody>
      </p:sp>
      <p:sp>
        <p:nvSpPr>
          <p:cNvPr id="11" name="Tartalom helye 2">
            <a:extLst>
              <a:ext uri="{FF2B5EF4-FFF2-40B4-BE49-F238E27FC236}">
                <a16:creationId xmlns:a16="http://schemas.microsoft.com/office/drawing/2014/main" id="{B43610C4-352C-6375-03F7-14823C24F3BA}"/>
              </a:ext>
            </a:extLst>
          </p:cNvPr>
          <p:cNvSpPr txBox="1">
            <a:spLocks/>
          </p:cNvSpPr>
          <p:nvPr/>
        </p:nvSpPr>
        <p:spPr>
          <a:xfrm>
            <a:off x="6172202" y="1460500"/>
            <a:ext cx="5181600" cy="41793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000" dirty="0"/>
              <a:t>Humán interakciók</a:t>
            </a:r>
          </a:p>
          <a:p>
            <a:pPr lvl="1"/>
            <a:r>
              <a:rPr lang="hu-HU" sz="1800" dirty="0"/>
              <a:t>Mondom</a:t>
            </a:r>
          </a:p>
          <a:p>
            <a:pPr lvl="1"/>
            <a:r>
              <a:rPr lang="hu-HU" sz="1800" dirty="0"/>
              <a:t>Mutatom</a:t>
            </a:r>
          </a:p>
          <a:p>
            <a:pPr lvl="1"/>
            <a:r>
              <a:rPr lang="hu-HU" sz="1800" dirty="0"/>
              <a:t>Rajzolom</a:t>
            </a:r>
          </a:p>
          <a:p>
            <a:pPr lvl="1"/>
            <a:r>
              <a:rPr lang="hu-HU" sz="1800" dirty="0"/>
              <a:t>Leírom</a:t>
            </a:r>
          </a:p>
          <a:p>
            <a:r>
              <a:rPr lang="hu-HU" sz="2000" dirty="0"/>
              <a:t>Humán-gép interakciók</a:t>
            </a:r>
          </a:p>
          <a:p>
            <a:pPr lvl="1"/>
            <a:r>
              <a:rPr lang="hu-HU" sz="1800" dirty="0"/>
              <a:t>Gépelem, kódolom</a:t>
            </a:r>
          </a:p>
          <a:p>
            <a:pPr lvl="1"/>
            <a:r>
              <a:rPr lang="hu-HU" sz="1800" dirty="0"/>
              <a:t>Képernyőre írom</a:t>
            </a:r>
          </a:p>
          <a:p>
            <a:pPr lvl="1"/>
            <a:r>
              <a:rPr lang="hu-HU" sz="1800" dirty="0"/>
              <a:t>Menüben kattintok, fogok, mozgatok</a:t>
            </a:r>
          </a:p>
          <a:p>
            <a:pPr lvl="2"/>
            <a:r>
              <a:rPr lang="hu-HU" sz="1600" dirty="0"/>
              <a:t>egérrel</a:t>
            </a:r>
          </a:p>
          <a:p>
            <a:pPr lvl="2"/>
            <a:r>
              <a:rPr lang="hu-HU" sz="1600" dirty="0"/>
              <a:t>mutatóval</a:t>
            </a:r>
          </a:p>
          <a:p>
            <a:pPr lvl="2"/>
            <a:r>
              <a:rPr lang="hu-HU" sz="1600" dirty="0"/>
              <a:t>érintőképernyőn</a:t>
            </a:r>
          </a:p>
          <a:p>
            <a:pPr lvl="1"/>
            <a:r>
              <a:rPr lang="hu-HU" sz="1800" dirty="0"/>
              <a:t>Mondom</a:t>
            </a:r>
          </a:p>
          <a:p>
            <a:endParaRPr lang="hu-HU" sz="2000" dirty="0"/>
          </a:p>
          <a:p>
            <a:endParaRPr lang="hu-HU" sz="2000" dirty="0"/>
          </a:p>
          <a:p>
            <a:pPr lvl="1"/>
            <a:endParaRPr lang="hu-HU" sz="2000" dirty="0"/>
          </a:p>
          <a:p>
            <a:endParaRPr lang="hu-HU" altLang="hu-H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B1D6003-4AC7-55A1-42E7-8CB96DF23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Kommunikáció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DCDCDF8-8A98-3FEA-C041-80B0D5510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6575"/>
            <a:ext cx="5180400" cy="1248762"/>
          </a:xfrm>
        </p:spPr>
        <p:txBody>
          <a:bodyPr>
            <a:normAutofit/>
          </a:bodyPr>
          <a:lstStyle/>
          <a:p>
            <a:r>
              <a:rPr lang="hu-HU" sz="2000" dirty="0"/>
              <a:t>Természetes kommunikáció:</a:t>
            </a:r>
          </a:p>
          <a:p>
            <a:pPr lvl="1"/>
            <a:r>
              <a:rPr lang="hu-HU" sz="2000" dirty="0"/>
              <a:t>adó – kódolás - csatorna &amp; zaj</a:t>
            </a:r>
          </a:p>
          <a:p>
            <a:pPr lvl="1"/>
            <a:r>
              <a:rPr lang="hu-HU" sz="2000" dirty="0"/>
              <a:t>csatorna &amp; zaj – dekódolás – vevő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CDA8FB3-4A9E-FDAC-D6F6-5B9F24535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904C9764-4F54-12E4-F2D5-525A4F2A4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FEB925-9E35-478A-8D70-BFFB44BBC9E3}" type="slidenum">
              <a:rPr lang="hu-HU" altLang="hu-HU" smtClean="0"/>
              <a:pPr>
                <a:defRPr/>
              </a:pPr>
              <a:t>3</a:t>
            </a:fld>
            <a:endParaRPr lang="hu-HU" altLang="hu-HU"/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98DBEDF5-FA04-F35C-B4B2-B14ECCF7DD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038" y="1393825"/>
            <a:ext cx="4944762" cy="1248762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3459DCF8-931E-009D-5999-C38541064C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419" y="3230697"/>
            <a:ext cx="4928000" cy="2212571"/>
          </a:xfrm>
          <a:prstGeom prst="rect">
            <a:avLst/>
          </a:prstGeom>
        </p:spPr>
      </p:pic>
      <p:sp>
        <p:nvSpPr>
          <p:cNvPr id="14" name="Tartalom helye 2">
            <a:extLst>
              <a:ext uri="{FF2B5EF4-FFF2-40B4-BE49-F238E27FC236}">
                <a16:creationId xmlns:a16="http://schemas.microsoft.com/office/drawing/2014/main" id="{1F991D6B-6BCF-145C-9EE8-113A49F745AD}"/>
              </a:ext>
            </a:extLst>
          </p:cNvPr>
          <p:cNvSpPr txBox="1">
            <a:spLocks/>
          </p:cNvSpPr>
          <p:nvPr/>
        </p:nvSpPr>
        <p:spPr>
          <a:xfrm>
            <a:off x="838200" y="3241971"/>
            <a:ext cx="5180400" cy="1751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000" dirty="0"/>
              <a:t>Digitális közvetítésű kommunikáció</a:t>
            </a:r>
          </a:p>
          <a:p>
            <a:pPr lvl="1"/>
            <a:r>
              <a:rPr lang="hu-HU" sz="2000" dirty="0"/>
              <a:t>adó – kódolás – analóg jel &amp; zaj</a:t>
            </a:r>
          </a:p>
          <a:p>
            <a:pPr lvl="1"/>
            <a:r>
              <a:rPr lang="hu-HU" sz="2000" dirty="0"/>
              <a:t>kódolás – csatorna &amp; zaj</a:t>
            </a:r>
          </a:p>
          <a:p>
            <a:pPr lvl="1"/>
            <a:r>
              <a:rPr lang="hu-HU" sz="2000" dirty="0"/>
              <a:t>csatorna &amp; zaj – dekódolás – </a:t>
            </a:r>
          </a:p>
          <a:p>
            <a:pPr lvl="1"/>
            <a:r>
              <a:rPr lang="hu-HU" sz="2000" dirty="0"/>
              <a:t>analóg jel – dekódolás – vevő</a:t>
            </a:r>
          </a:p>
        </p:txBody>
      </p:sp>
    </p:spTree>
    <p:extLst>
      <p:ext uri="{BB962C8B-B14F-4D97-AF65-F5344CB8AC3E}">
        <p14:creationId xmlns:p14="http://schemas.microsoft.com/office/powerpoint/2010/main" val="256011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B1D6003-4AC7-55A1-42E7-8CB96DF23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Mondom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DCDCDF8-8A98-3FEA-C041-80B0D5510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6574"/>
            <a:ext cx="5822244" cy="2191799"/>
          </a:xfrm>
        </p:spPr>
        <p:txBody>
          <a:bodyPr>
            <a:noAutofit/>
          </a:bodyPr>
          <a:lstStyle/>
          <a:p>
            <a:r>
              <a:rPr lang="hu-HU" sz="2000" dirty="0"/>
              <a:t>az első kódolás és a végén a dekódolás  természetes</a:t>
            </a:r>
          </a:p>
          <a:p>
            <a:r>
              <a:rPr lang="hu-HU" sz="2000" dirty="0"/>
              <a:t>érintésmentes kommunikáció – szabad a kéz</a:t>
            </a:r>
          </a:p>
          <a:p>
            <a:r>
              <a:rPr lang="hu-HU" sz="2000" dirty="0"/>
              <a:t>digitalizálást a gép (MI) végzi</a:t>
            </a:r>
          </a:p>
          <a:p>
            <a:r>
              <a:rPr lang="hu-HU" sz="2000" dirty="0"/>
              <a:t>javítása visszahallgatása IDŐ</a:t>
            </a:r>
          </a:p>
          <a:p>
            <a:endParaRPr lang="hu-HU" sz="2000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CDA8FB3-4A9E-FDAC-D6F6-5B9F24535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904C9764-4F54-12E4-F2D5-525A4F2A4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FEB925-9E35-478A-8D70-BFFB44BBC9E3}" type="slidenum">
              <a:rPr lang="hu-HU" altLang="hu-HU" smtClean="0"/>
              <a:pPr>
                <a:defRPr/>
              </a:pPr>
              <a:t>4</a:t>
            </a:fld>
            <a:endParaRPr lang="hu-HU" altLang="hu-HU"/>
          </a:p>
        </p:txBody>
      </p:sp>
      <p:sp>
        <p:nvSpPr>
          <p:cNvPr id="14" name="Tartalom helye 2">
            <a:extLst>
              <a:ext uri="{FF2B5EF4-FFF2-40B4-BE49-F238E27FC236}">
                <a16:creationId xmlns:a16="http://schemas.microsoft.com/office/drawing/2014/main" id="{1F991D6B-6BCF-145C-9EE8-113A49F745AD}"/>
              </a:ext>
            </a:extLst>
          </p:cNvPr>
          <p:cNvSpPr txBox="1">
            <a:spLocks/>
          </p:cNvSpPr>
          <p:nvPr/>
        </p:nvSpPr>
        <p:spPr>
          <a:xfrm>
            <a:off x="838200" y="3928905"/>
            <a:ext cx="5687568" cy="1986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000" dirty="0"/>
              <a:t>a hang egyedi – személyes, érzékeny adat</a:t>
            </a:r>
          </a:p>
          <a:p>
            <a:r>
              <a:rPr lang="hu-HU" sz="2000" dirty="0"/>
              <a:t>digitális kivonat</a:t>
            </a:r>
          </a:p>
          <a:p>
            <a:pPr lvl="1"/>
            <a:r>
              <a:rPr lang="hu-HU" sz="1800" dirty="0"/>
              <a:t>szerzői jog?</a:t>
            </a:r>
          </a:p>
          <a:p>
            <a:pPr lvl="1"/>
            <a:r>
              <a:rPr lang="hu-HU" sz="1800" dirty="0"/>
              <a:t>hitelesség?</a:t>
            </a:r>
          </a:p>
          <a:p>
            <a:pPr lvl="2"/>
            <a:r>
              <a:rPr lang="hu-HU" sz="1600" dirty="0"/>
              <a:t>képen: „la reggelt”, „</a:t>
            </a:r>
            <a:r>
              <a:rPr lang="hu-HU" sz="1600" dirty="0" err="1"/>
              <a:t>prezentaciot</a:t>
            </a:r>
            <a:r>
              <a:rPr lang="hu-HU" sz="1600" dirty="0"/>
              <a:t>”</a:t>
            </a:r>
          </a:p>
          <a:p>
            <a:endParaRPr lang="hu-HU" sz="2000" dirty="0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C6DDA39E-E1BE-982C-4DF7-C8A80ED52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768" y="1819656"/>
            <a:ext cx="4828032" cy="321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993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B1D6003-4AC7-55A1-42E7-8CB96DF23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Mondjuk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DCDCDF8-8A98-3FEA-C041-80B0D5510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93063"/>
            <a:ext cx="5180400" cy="1059279"/>
          </a:xfrm>
        </p:spPr>
        <p:txBody>
          <a:bodyPr>
            <a:noAutofit/>
          </a:bodyPr>
          <a:lstStyle/>
          <a:p>
            <a:r>
              <a:rPr lang="hu-HU" sz="2000" dirty="0"/>
              <a:t>zavaró a közösségben, zavarja a gondolkodást</a:t>
            </a:r>
          </a:p>
          <a:p>
            <a:r>
              <a:rPr lang="hu-HU" sz="2000" dirty="0"/>
              <a:t>a zaj idegesítő és halláskárosító 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CDA8FB3-4A9E-FDAC-D6F6-5B9F24535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904C9764-4F54-12E4-F2D5-525A4F2A4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FEB925-9E35-478A-8D70-BFFB44BBC9E3}" type="slidenum">
              <a:rPr lang="hu-HU" altLang="hu-HU" smtClean="0"/>
              <a:pPr>
                <a:defRPr/>
              </a:pPr>
              <a:t>5</a:t>
            </a:fld>
            <a:endParaRPr lang="hu-HU" altLang="hu-HU"/>
          </a:p>
        </p:txBody>
      </p:sp>
      <p:sp>
        <p:nvSpPr>
          <p:cNvPr id="14" name="Tartalom helye 2">
            <a:extLst>
              <a:ext uri="{FF2B5EF4-FFF2-40B4-BE49-F238E27FC236}">
                <a16:creationId xmlns:a16="http://schemas.microsoft.com/office/drawing/2014/main" id="{1F991D6B-6BCF-145C-9EE8-113A49F745AD}"/>
              </a:ext>
            </a:extLst>
          </p:cNvPr>
          <p:cNvSpPr txBox="1">
            <a:spLocks/>
          </p:cNvSpPr>
          <p:nvPr/>
        </p:nvSpPr>
        <p:spPr>
          <a:xfrm>
            <a:off x="6342111" y="4793063"/>
            <a:ext cx="5180400" cy="10592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000" b="1" dirty="0"/>
              <a:t>a hang a vészjelző rendszer része</a:t>
            </a:r>
          </a:p>
          <a:p>
            <a:r>
              <a:rPr lang="hu-HU" sz="2000" b="1" dirty="0"/>
              <a:t>nem tudjuk becsukni a fülünket</a:t>
            </a:r>
          </a:p>
          <a:p>
            <a:r>
              <a:rPr lang="hu-HU" sz="2000" b="1" dirty="0"/>
              <a:t>szó elszáll…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C6DDA39E-E1BE-982C-4DF7-C8A80ED521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54" b="17611"/>
          <a:stretch>
            <a:fillRect/>
          </a:stretch>
        </p:blipFill>
        <p:spPr>
          <a:xfrm>
            <a:off x="2684001" y="1456784"/>
            <a:ext cx="7316221" cy="316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596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B1D6003-4AC7-55A1-42E7-8CB96DF23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Hallod?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DCDCDF8-8A98-3FEA-C041-80B0D5510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6575"/>
            <a:ext cx="5180400" cy="1802426"/>
          </a:xfrm>
        </p:spPr>
        <p:txBody>
          <a:bodyPr>
            <a:noAutofit/>
          </a:bodyPr>
          <a:lstStyle/>
          <a:p>
            <a:r>
              <a:rPr lang="hu-HU" sz="2000" dirty="0"/>
              <a:t>korral romló hallás</a:t>
            </a:r>
          </a:p>
          <a:p>
            <a:r>
              <a:rPr lang="hu-HU" sz="2000" dirty="0"/>
              <a:t>zajos környezet</a:t>
            </a:r>
          </a:p>
          <a:p>
            <a:r>
              <a:rPr lang="hu-HU" sz="2000" dirty="0"/>
              <a:t>nyelvi hasonlóságok</a:t>
            </a:r>
          </a:p>
          <a:p>
            <a:r>
              <a:rPr lang="hu-HU" sz="2000" dirty="0"/>
              <a:t>beszédhiba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CDA8FB3-4A9E-FDAC-D6F6-5B9F24535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904C9764-4F54-12E4-F2D5-525A4F2A4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FEB925-9E35-478A-8D70-BFFB44BBC9E3}" type="slidenum">
              <a:rPr lang="hu-HU" altLang="hu-HU" smtClean="0"/>
              <a:pPr>
                <a:defRPr/>
              </a:pPr>
              <a:t>6</a:t>
            </a:fld>
            <a:endParaRPr lang="hu-HU" altLang="hu-HU"/>
          </a:p>
        </p:txBody>
      </p:sp>
      <p:sp>
        <p:nvSpPr>
          <p:cNvPr id="14" name="Tartalom helye 2">
            <a:extLst>
              <a:ext uri="{FF2B5EF4-FFF2-40B4-BE49-F238E27FC236}">
                <a16:creationId xmlns:a16="http://schemas.microsoft.com/office/drawing/2014/main" id="{1F991D6B-6BCF-145C-9EE8-113A49F745AD}"/>
              </a:ext>
            </a:extLst>
          </p:cNvPr>
          <p:cNvSpPr txBox="1">
            <a:spLocks/>
          </p:cNvSpPr>
          <p:nvPr/>
        </p:nvSpPr>
        <p:spPr>
          <a:xfrm>
            <a:off x="838200" y="3861019"/>
            <a:ext cx="5180400" cy="19553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000" dirty="0"/>
              <a:t>erőteljes artikuláció</a:t>
            </a:r>
          </a:p>
          <a:p>
            <a:r>
              <a:rPr lang="hu-HU" sz="2000" dirty="0"/>
              <a:t>mozdulat, metakommunikáció</a:t>
            </a:r>
          </a:p>
          <a:p>
            <a:r>
              <a:rPr lang="hu-HU" sz="2000" dirty="0"/>
              <a:t>mozgáson alapuló kommunikáció</a:t>
            </a:r>
          </a:p>
          <a:p>
            <a:pPr lvl="1"/>
            <a:r>
              <a:rPr lang="hu-HU" sz="1800" dirty="0"/>
              <a:t>jelnyelv</a:t>
            </a:r>
          </a:p>
          <a:p>
            <a:pPr lvl="1"/>
            <a:r>
              <a:rPr lang="hu-HU" sz="1800" dirty="0" err="1"/>
              <a:t>daktil</a:t>
            </a:r>
            <a:endParaRPr lang="hu-HU" sz="2000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4E9AAE87-4511-0A9C-11E4-00086EF9D6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129" y="1751800"/>
            <a:ext cx="1698042" cy="1603706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61A6F9E5-2529-B188-8DD9-9755A5D8B7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152" y="1280122"/>
            <a:ext cx="1209211" cy="2075384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9D95083A-D933-FEF0-5967-20D910511E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920" y="3895276"/>
            <a:ext cx="1329275" cy="1955320"/>
          </a:xfrm>
          <a:prstGeom prst="rect">
            <a:avLst/>
          </a:prstGeom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F2C012AA-2189-1135-3906-6A6787D425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0"/>
          <a:stretch>
            <a:fillRect/>
          </a:stretch>
        </p:blipFill>
        <p:spPr>
          <a:xfrm>
            <a:off x="10156927" y="1280122"/>
            <a:ext cx="1114876" cy="2075384"/>
          </a:xfrm>
          <a:prstGeom prst="rect">
            <a:avLst/>
          </a:prstGeom>
        </p:spPr>
      </p:pic>
      <p:pic>
        <p:nvPicPr>
          <p:cNvPr id="17" name="Kép 16">
            <a:extLst>
              <a:ext uri="{FF2B5EF4-FFF2-40B4-BE49-F238E27FC236}">
                <a16:creationId xmlns:a16="http://schemas.microsoft.com/office/drawing/2014/main" id="{B129CC0C-BD08-BC19-D479-27C1C64ADD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792" y="3586541"/>
            <a:ext cx="1860985" cy="2264055"/>
          </a:xfrm>
          <a:prstGeom prst="rect">
            <a:avLst/>
          </a:prstGeom>
        </p:spPr>
      </p:pic>
      <p:pic>
        <p:nvPicPr>
          <p:cNvPr id="19" name="Kép 18">
            <a:extLst>
              <a:ext uri="{FF2B5EF4-FFF2-40B4-BE49-F238E27FC236}">
                <a16:creationId xmlns:a16="http://schemas.microsoft.com/office/drawing/2014/main" id="{26802FAF-E7BB-5B2D-C0C4-A3CC5FC85E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096" y="3998187"/>
            <a:ext cx="1672313" cy="185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490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B1D6003-4AC7-55A1-42E7-8CB96DF23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Kézírás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DCDCDF8-8A98-3FEA-C041-80B0D5510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6575"/>
            <a:ext cx="5180400" cy="1751360"/>
          </a:xfrm>
        </p:spPr>
        <p:txBody>
          <a:bodyPr>
            <a:normAutofit/>
          </a:bodyPr>
          <a:lstStyle/>
          <a:p>
            <a:r>
              <a:rPr lang="hu-HU" sz="2000" dirty="0"/>
              <a:t>A gondolat artikulációja</a:t>
            </a:r>
          </a:p>
          <a:p>
            <a:r>
              <a:rPr lang="hu-HU" sz="2000" dirty="0"/>
              <a:t>Segíti a megjegyzést</a:t>
            </a:r>
          </a:p>
          <a:p>
            <a:r>
              <a:rPr lang="hu-HU" sz="2000" dirty="0"/>
              <a:t>Csúnya (olvashatatlan)</a:t>
            </a:r>
          </a:p>
          <a:p>
            <a:r>
              <a:rPr lang="hu-HU" sz="2000" dirty="0"/>
              <a:t>Nehezen javítható</a:t>
            </a:r>
          </a:p>
          <a:p>
            <a:endParaRPr lang="hu-HU" sz="2000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CDA8FB3-4A9E-FDAC-D6F6-5B9F24535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904C9764-4F54-12E4-F2D5-525A4F2A4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FEB925-9E35-478A-8D70-BFFB44BBC9E3}" type="slidenum">
              <a:rPr lang="hu-HU" altLang="hu-HU" smtClean="0"/>
              <a:pPr>
                <a:defRPr/>
              </a:pPr>
              <a:t>7</a:t>
            </a:fld>
            <a:endParaRPr lang="hu-HU" altLang="hu-HU"/>
          </a:p>
        </p:txBody>
      </p:sp>
      <p:sp>
        <p:nvSpPr>
          <p:cNvPr id="14" name="Tartalom helye 2">
            <a:extLst>
              <a:ext uri="{FF2B5EF4-FFF2-40B4-BE49-F238E27FC236}">
                <a16:creationId xmlns:a16="http://schemas.microsoft.com/office/drawing/2014/main" id="{1F991D6B-6BCF-145C-9EE8-113A49F745AD}"/>
              </a:ext>
            </a:extLst>
          </p:cNvPr>
          <p:cNvSpPr txBox="1">
            <a:spLocks/>
          </p:cNvSpPr>
          <p:nvPr/>
        </p:nvSpPr>
        <p:spPr>
          <a:xfrm>
            <a:off x="838200" y="3428999"/>
            <a:ext cx="5180400" cy="2456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000" dirty="0"/>
              <a:t>Digitalizálás</a:t>
            </a:r>
          </a:p>
          <a:p>
            <a:pPr lvl="1"/>
            <a:r>
              <a:rPr lang="hu-HU" sz="1800" dirty="0"/>
              <a:t>szkennelés</a:t>
            </a:r>
          </a:p>
          <a:p>
            <a:pPr lvl="1"/>
            <a:r>
              <a:rPr lang="hu-HU" sz="1800" dirty="0"/>
              <a:t>érintőképernyő, digitalizáló tábla</a:t>
            </a:r>
          </a:p>
          <a:p>
            <a:r>
              <a:rPr lang="hu-HU" sz="2000" dirty="0"/>
              <a:t>Kézírás javítása</a:t>
            </a:r>
          </a:p>
          <a:p>
            <a:pPr lvl="1"/>
            <a:r>
              <a:rPr lang="hu-HU" sz="1800" dirty="0"/>
              <a:t>radír, korrektor, újraírás</a:t>
            </a:r>
          </a:p>
          <a:p>
            <a:pPr lvl="1"/>
            <a:r>
              <a:rPr lang="hu-HU" sz="1800" dirty="0"/>
              <a:t>képszerkesztés</a:t>
            </a:r>
          </a:p>
          <a:p>
            <a:pPr lvl="1"/>
            <a:r>
              <a:rPr lang="hu-HU" sz="1800" dirty="0"/>
              <a:t>MI írásfelismerés</a:t>
            </a:r>
          </a:p>
        </p:txBody>
      </p:sp>
      <p:pic>
        <p:nvPicPr>
          <p:cNvPr id="1026" name="Picture 2" descr="Kinek legszebb a kézírása? – karácsony">
            <a:extLst>
              <a:ext uri="{FF2B5EF4-FFF2-40B4-BE49-F238E27FC236}">
                <a16:creationId xmlns:a16="http://schemas.microsoft.com/office/drawing/2014/main" id="{B686A802-3E49-4053-2740-831AF88158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700591"/>
            <a:ext cx="457200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132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B1D6003-4AC7-55A1-42E7-8CB96DF23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Gépírás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DCDCDF8-8A98-3FEA-C041-80B0D5510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3217" y="4336653"/>
            <a:ext cx="5180400" cy="1100000"/>
          </a:xfrm>
        </p:spPr>
        <p:txBody>
          <a:bodyPr>
            <a:normAutofit/>
          </a:bodyPr>
          <a:lstStyle/>
          <a:p>
            <a:r>
              <a:rPr lang="hu-HU" sz="2000" dirty="0"/>
              <a:t>A műveletvégzés és az eredmény távolsága jelentős</a:t>
            </a:r>
          </a:p>
          <a:p>
            <a:endParaRPr lang="hu-HU" sz="2000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CDA8FB3-4A9E-FDAC-D6F6-5B9F24535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904C9764-4F54-12E4-F2D5-525A4F2A4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FEB925-9E35-478A-8D70-BFFB44BBC9E3}" type="slidenum">
              <a:rPr lang="hu-HU" altLang="hu-HU" smtClean="0"/>
              <a:pPr>
                <a:defRPr/>
              </a:pPr>
              <a:t>8</a:t>
            </a:fld>
            <a:endParaRPr lang="hu-HU" altLang="hu-HU"/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A572EC34-23F9-BC82-EA68-9BB511F83C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121" b="21454"/>
          <a:stretch>
            <a:fillRect/>
          </a:stretch>
        </p:blipFill>
        <p:spPr>
          <a:xfrm>
            <a:off x="838200" y="1749584"/>
            <a:ext cx="4828706" cy="2138312"/>
          </a:xfrm>
          <a:prstGeom prst="rect">
            <a:avLst/>
          </a:prstGeom>
        </p:spPr>
      </p:pic>
      <p:sp>
        <p:nvSpPr>
          <p:cNvPr id="11" name="Tartalom helye 2">
            <a:extLst>
              <a:ext uri="{FF2B5EF4-FFF2-40B4-BE49-F238E27FC236}">
                <a16:creationId xmlns:a16="http://schemas.microsoft.com/office/drawing/2014/main" id="{AC701EDA-A514-F777-6C98-2DD028C29B5E}"/>
              </a:ext>
            </a:extLst>
          </p:cNvPr>
          <p:cNvSpPr txBox="1">
            <a:spLocks/>
          </p:cNvSpPr>
          <p:nvPr/>
        </p:nvSpPr>
        <p:spPr>
          <a:xfrm>
            <a:off x="6525096" y="1989644"/>
            <a:ext cx="5180400" cy="1751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000" dirty="0"/>
              <a:t>közvetlen digitalizálás</a:t>
            </a:r>
          </a:p>
          <a:p>
            <a:r>
              <a:rPr lang="hu-HU" sz="2000" dirty="0"/>
              <a:t>gyors, kereshető, javítható</a:t>
            </a:r>
          </a:p>
          <a:p>
            <a:r>
              <a:rPr lang="hu-HU" sz="2000" dirty="0"/>
              <a:t>hosszabb szövegekhez optimális</a:t>
            </a:r>
          </a:p>
        </p:txBody>
      </p:sp>
      <p:sp>
        <p:nvSpPr>
          <p:cNvPr id="12" name="Tartalom helye 2">
            <a:extLst>
              <a:ext uri="{FF2B5EF4-FFF2-40B4-BE49-F238E27FC236}">
                <a16:creationId xmlns:a16="http://schemas.microsoft.com/office/drawing/2014/main" id="{1F991D6B-6BCF-145C-9EE8-113A49F745AD}"/>
              </a:ext>
            </a:extLst>
          </p:cNvPr>
          <p:cNvSpPr txBox="1">
            <a:spLocks/>
          </p:cNvSpPr>
          <p:nvPr/>
        </p:nvSpPr>
        <p:spPr>
          <a:xfrm>
            <a:off x="6525096" y="3887896"/>
            <a:ext cx="5180400" cy="167543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000" dirty="0"/>
              <a:t>minél több ujjat használunk annál gyorsabb</a:t>
            </a:r>
          </a:p>
          <a:p>
            <a:r>
              <a:rPr lang="hu-HU" sz="2000" dirty="0"/>
              <a:t>billentyűzetre és képernyőre nézés váltakozása lassít, szédít</a:t>
            </a:r>
          </a:p>
          <a:p>
            <a:r>
              <a:rPr lang="hu-HU" sz="2000" dirty="0"/>
              <a:t>vakon gépelve folyamatos kontroll</a:t>
            </a:r>
          </a:p>
        </p:txBody>
      </p:sp>
    </p:spTree>
    <p:extLst>
      <p:ext uri="{BB962C8B-B14F-4D97-AF65-F5344CB8AC3E}">
        <p14:creationId xmlns:p14="http://schemas.microsoft.com/office/powerpoint/2010/main" val="1312234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B1D6003-4AC7-55A1-42E7-8CB96DF23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Gépírás szabvány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DCDCDF8-8A98-3FEA-C041-80B0D5510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6575"/>
            <a:ext cx="5180400" cy="4284390"/>
          </a:xfrm>
        </p:spPr>
        <p:txBody>
          <a:bodyPr>
            <a:normAutofit/>
          </a:bodyPr>
          <a:lstStyle/>
          <a:p>
            <a:r>
              <a:rPr lang="hu-HU" sz="2000" dirty="0"/>
              <a:t>alaptartás, F és J</a:t>
            </a:r>
          </a:p>
          <a:p>
            <a:r>
              <a:rPr lang="hu-HU" sz="2000" dirty="0"/>
              <a:t>minden leütés után visszatérés alaptartásra</a:t>
            </a:r>
          </a:p>
          <a:p>
            <a:r>
              <a:rPr lang="hu-HU" sz="2000" dirty="0"/>
              <a:t>mozdulatok nehézsége: távolság</a:t>
            </a:r>
          </a:p>
          <a:p>
            <a:r>
              <a:rPr lang="hu-HU" sz="2000" dirty="0"/>
              <a:t>betűkapcsolás nehézsége</a:t>
            </a:r>
            <a:endParaRPr lang="hu-HU" sz="1800" dirty="0"/>
          </a:p>
          <a:p>
            <a:pPr lvl="1"/>
            <a:r>
              <a:rPr lang="hu-HU" sz="1800" dirty="0"/>
              <a:t>azonos kéz</a:t>
            </a:r>
          </a:p>
          <a:p>
            <a:pPr lvl="1"/>
            <a:r>
              <a:rPr lang="hu-HU" sz="1800" dirty="0"/>
              <a:t>két kézen azonos ujj</a:t>
            </a:r>
          </a:p>
          <a:p>
            <a:pPr lvl="1"/>
            <a:r>
              <a:rPr lang="hu-HU" sz="1800" dirty="0"/>
              <a:t>különböző ügyességű ujjak</a:t>
            </a:r>
          </a:p>
          <a:p>
            <a:pPr lvl="1"/>
            <a:r>
              <a:rPr lang="hu-HU" sz="1800" dirty="0"/>
              <a:t>azonos ujjal egymásutáni betűk</a:t>
            </a:r>
          </a:p>
          <a:p>
            <a:r>
              <a:rPr lang="hu-HU" sz="2000" dirty="0"/>
              <a:t>Shift ellentétes kézzel</a:t>
            </a:r>
          </a:p>
          <a:p>
            <a:pPr lvl="1"/>
            <a:endParaRPr lang="hu-HU" sz="1800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CDA8FB3-4A9E-FDAC-D6F6-5B9F24535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904C9764-4F54-12E4-F2D5-525A4F2A4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FEB925-9E35-478A-8D70-BFFB44BBC9E3}" type="slidenum">
              <a:rPr lang="hu-HU" altLang="hu-HU" smtClean="0"/>
              <a:pPr>
                <a:defRPr/>
              </a:pPr>
              <a:t>9</a:t>
            </a:fld>
            <a:endParaRPr lang="hu-HU" alt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67791FEE-8AFC-95C3-A74E-D7BAF00BD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6570" y="1262117"/>
            <a:ext cx="5563376" cy="464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397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– 2022 téma">
  <a:themeElements>
    <a:clrScheme name="Office 2013 – 2022 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– 2022 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– 2022 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3179</TotalTime>
  <Words>774</Words>
  <Application>Microsoft Office PowerPoint</Application>
  <PresentationFormat>Szélesvásznú</PresentationFormat>
  <Paragraphs>169</Paragraphs>
  <Slides>13</Slides>
  <Notes>5</Notes>
  <HiddenSlides>1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9" baseType="lpstr">
      <vt:lpstr>Arial</vt:lpstr>
      <vt:lpstr>Avenir Next LT Pro Demi</vt:lpstr>
      <vt:lpstr>Calibri</vt:lpstr>
      <vt:lpstr>Consolas</vt:lpstr>
      <vt:lpstr>Open Sans</vt:lpstr>
      <vt:lpstr>Office 2013 – 2022 téma</vt:lpstr>
      <vt:lpstr>Mondjam? Mutassam? Gépeljem?</vt:lpstr>
      <vt:lpstr>Digitális eszközhasználat</vt:lpstr>
      <vt:lpstr>Kommunikáció</vt:lpstr>
      <vt:lpstr>Mondom</vt:lpstr>
      <vt:lpstr>Mondjuk</vt:lpstr>
      <vt:lpstr>Hallod?</vt:lpstr>
      <vt:lpstr>Kézírás</vt:lpstr>
      <vt:lpstr>Gépírás</vt:lpstr>
      <vt:lpstr>Gépírás szabvány</vt:lpstr>
      <vt:lpstr>Gépírás</vt:lpstr>
      <vt:lpstr>Gépírás tanulása</vt:lpstr>
      <vt:lpstr>Hatékonyság: struktúra és idő tényezők</vt:lpstr>
      <vt:lpstr>Köszönöm a figyelmet!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Abonyi-Tóth Andor</dc:creator>
  <cp:lastModifiedBy>Zsuzsa Szalayné Tahy</cp:lastModifiedBy>
  <cp:revision>340</cp:revision>
  <dcterms:created xsi:type="dcterms:W3CDTF">2014-10-08T05:41:27Z</dcterms:created>
  <dcterms:modified xsi:type="dcterms:W3CDTF">2026-07-12T17:12:07Z</dcterms:modified>
</cp:coreProperties>
</file>