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24" r:id="rId1"/>
  </p:sldMasterIdLst>
  <p:notesMasterIdLst>
    <p:notesMasterId r:id="rId6"/>
  </p:notesMasterIdLst>
  <p:sldIdLst>
    <p:sldId id="333" r:id="rId2"/>
    <p:sldId id="334" r:id="rId3"/>
    <p:sldId id="336" r:id="rId4"/>
    <p:sldId id="25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2851"/>
    <a:srgbClr val="012950"/>
    <a:srgbClr val="97293F"/>
    <a:srgbClr val="FB5F35"/>
    <a:srgbClr val="0066FF"/>
    <a:srgbClr val="F5EE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47" autoAdjust="0"/>
    <p:restoredTop sz="89422" autoAdjust="0"/>
  </p:normalViewPr>
  <p:slideViewPr>
    <p:cSldViewPr snapToGrid="0">
      <p:cViewPr varScale="1">
        <p:scale>
          <a:sx n="61" d="100"/>
          <a:sy n="61" d="100"/>
        </p:scale>
        <p:origin x="113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3" d="100"/>
          <a:sy n="73" d="100"/>
        </p:scale>
        <p:origin x="289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zalayné Tahy Zsuzsanna" userId="3510526c-43f7-4745-af64-57554b03eb46" providerId="ADAL" clId="{FF72CB46-CF08-4533-9A9D-755C1F2BAFA0}"/>
    <pc:docChg chg="delSld">
      <pc:chgData name="Szalayné Tahy Zsuzsanna" userId="3510526c-43f7-4745-af64-57554b03eb46" providerId="ADAL" clId="{FF72CB46-CF08-4533-9A9D-755C1F2BAFA0}" dt="2026-07-02T15:58:08.735" v="3" actId="47"/>
      <pc:docMkLst>
        <pc:docMk/>
      </pc:docMkLst>
      <pc:sldChg chg="del">
        <pc:chgData name="Szalayné Tahy Zsuzsanna" userId="3510526c-43f7-4745-af64-57554b03eb46" providerId="ADAL" clId="{FF72CB46-CF08-4533-9A9D-755C1F2BAFA0}" dt="2026-07-02T15:58:02.297" v="0" actId="47"/>
        <pc:sldMkLst>
          <pc:docMk/>
          <pc:sldMk cId="453192591" sldId="330"/>
        </pc:sldMkLst>
      </pc:sldChg>
      <pc:sldChg chg="del">
        <pc:chgData name="Szalayné Tahy Zsuzsanna" userId="3510526c-43f7-4745-af64-57554b03eb46" providerId="ADAL" clId="{FF72CB46-CF08-4533-9A9D-755C1F2BAFA0}" dt="2026-07-02T15:58:04.995" v="1" actId="47"/>
        <pc:sldMkLst>
          <pc:docMk/>
          <pc:sldMk cId="4195171762" sldId="331"/>
        </pc:sldMkLst>
      </pc:sldChg>
      <pc:sldChg chg="del">
        <pc:chgData name="Szalayné Tahy Zsuzsanna" userId="3510526c-43f7-4745-af64-57554b03eb46" providerId="ADAL" clId="{FF72CB46-CF08-4533-9A9D-755C1F2BAFA0}" dt="2026-07-02T15:58:08.735" v="3" actId="47"/>
        <pc:sldMkLst>
          <pc:docMk/>
          <pc:sldMk cId="3158055669" sldId="332"/>
        </pc:sldMkLst>
      </pc:sldChg>
      <pc:sldChg chg="del">
        <pc:chgData name="Szalayné Tahy Zsuzsanna" userId="3510526c-43f7-4745-af64-57554b03eb46" providerId="ADAL" clId="{FF72CB46-CF08-4533-9A9D-755C1F2BAFA0}" dt="2026-07-02T15:58:06.880" v="2" actId="47"/>
        <pc:sldMkLst>
          <pc:docMk/>
          <pc:sldMk cId="1029147395" sldId="33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>
            <a:extLst>
              <a:ext uri="{FF2B5EF4-FFF2-40B4-BE49-F238E27FC236}">
                <a16:creationId xmlns:a16="http://schemas.microsoft.com/office/drawing/2014/main" id="{05C78690-49F6-605A-AF90-65E6FFD39A3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03C1EC88-35DF-999B-2D19-E8CD4FD1D0F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C743033-DB08-4A59-AD4A-CC6E248C517A}" type="datetimeFigureOut">
              <a:rPr lang="hu-HU"/>
              <a:pPr>
                <a:defRPr/>
              </a:pPr>
              <a:t>2026. 07. 02.</a:t>
            </a:fld>
            <a:endParaRPr lang="hu-HU"/>
          </a:p>
        </p:txBody>
      </p:sp>
      <p:sp>
        <p:nvSpPr>
          <p:cNvPr id="4" name="Diakép helye 3">
            <a:extLst>
              <a:ext uri="{FF2B5EF4-FFF2-40B4-BE49-F238E27FC236}">
                <a16:creationId xmlns:a16="http://schemas.microsoft.com/office/drawing/2014/main" id="{4F71ADCC-14E8-FFF2-8943-C2CFEC88066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hu-HU" noProof="0"/>
          </a:p>
        </p:txBody>
      </p:sp>
      <p:sp>
        <p:nvSpPr>
          <p:cNvPr id="5" name="Jegyzetek helye 4">
            <a:extLst>
              <a:ext uri="{FF2B5EF4-FFF2-40B4-BE49-F238E27FC236}">
                <a16:creationId xmlns:a16="http://schemas.microsoft.com/office/drawing/2014/main" id="{7F0EAC03-8DBC-3321-B974-46CDF482EA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noProof="0"/>
              <a:t>Mintaszöveg szerkesztése</a:t>
            </a:r>
          </a:p>
          <a:p>
            <a:pPr lvl="1"/>
            <a:r>
              <a:rPr lang="hu-HU" noProof="0"/>
              <a:t>Második szint</a:t>
            </a:r>
          </a:p>
          <a:p>
            <a:pPr lvl="2"/>
            <a:r>
              <a:rPr lang="hu-HU" noProof="0"/>
              <a:t>Harmadik szint</a:t>
            </a:r>
          </a:p>
          <a:p>
            <a:pPr lvl="3"/>
            <a:r>
              <a:rPr lang="hu-HU" noProof="0"/>
              <a:t>Negyedik szint</a:t>
            </a:r>
          </a:p>
          <a:p>
            <a:pPr lvl="4"/>
            <a:r>
              <a:rPr lang="hu-HU" noProof="0"/>
              <a:t>Ötödik szint</a:t>
            </a:r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7AB7ADB3-062B-B682-1624-64B533F8B22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30AE7085-05B4-263A-3781-C2AFC578E1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BAFC84D-1165-4F59-8987-F4EED471AD9B}" type="slidenum">
              <a:rPr lang="hu-HU" altLang="hu-HU"/>
              <a:pPr>
                <a:defRPr/>
              </a:pPr>
              <a:t>‹#›</a:t>
            </a:fld>
            <a:endParaRPr lang="hu-HU" alt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BAFC84D-1165-4F59-8987-F4EED471AD9B}" type="slidenum">
              <a:rPr lang="hu-HU" altLang="hu-HU" smtClean="0"/>
              <a:pPr>
                <a:defRPr/>
              </a:pPr>
              <a:t>1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3257641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/>
              <a:t>Köszönöm a figyelmet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BAFC84D-1165-4F59-8987-F4EED471AD9B}" type="slidenum">
              <a:rPr lang="hu-HU" altLang="hu-HU" smtClean="0"/>
              <a:pPr>
                <a:defRPr/>
              </a:pPr>
              <a:t>4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341524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ím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9999" y="2066676"/>
            <a:ext cx="7976325" cy="1535362"/>
          </a:xfrm>
        </p:spPr>
        <p:txBody>
          <a:bodyPr vert="horz" lIns="91440" tIns="45720" rIns="91440" bIns="45720" rtlCol="0" anchor="b" anchorCtr="0">
            <a:normAutofit fontScale="90000"/>
          </a:bodyPr>
          <a:lstStyle>
            <a:lvl1pPr>
              <a:defRPr lang="en-US" sz="6000" spc="300" dirty="0">
                <a:solidFill>
                  <a:schemeClr val="bg1"/>
                </a:solidFill>
              </a:defRPr>
            </a:lvl1pPr>
          </a:lstStyle>
          <a:p>
            <a:pPr marL="0" lvl="0">
              <a:lnSpc>
                <a:spcPct val="100000"/>
              </a:lnSpc>
            </a:pPr>
            <a:r>
              <a:rPr lang="hu-HU" dirty="0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99" y="3602038"/>
            <a:ext cx="7976325" cy="1089529"/>
          </a:xfrm>
        </p:spPr>
        <p:txBody>
          <a:bodyPr wrap="square">
            <a:spAutoFit/>
          </a:bodyPr>
          <a:lstStyle>
            <a:lvl1pPr marL="0" indent="0" algn="l">
              <a:buNone/>
              <a:defRPr lang="en-US" sz="3600" kern="1200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 dirty="0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83563" y="6227681"/>
            <a:ext cx="1694435" cy="365125"/>
          </a:xfrm>
        </p:spPr>
        <p:txBody>
          <a:bodyPr/>
          <a:lstStyle>
            <a:lvl1pPr>
              <a:defRPr sz="2000"/>
            </a:lvl1pPr>
          </a:lstStyle>
          <a:p>
            <a:pPr>
              <a:defRPr/>
            </a:pPr>
            <a:fld id="{E2A2BD4A-68ED-479A-9F13-DA99496C6878}" type="datetime1">
              <a:rPr lang="hu-HU" smtClean="0"/>
              <a:t>2026. 07. 02.</a:t>
            </a:fld>
            <a:endParaRPr lang="hu-H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9998" y="6226928"/>
            <a:ext cx="4720220" cy="365125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pPr>
              <a:defRPr/>
            </a:pPr>
            <a:endParaRPr lang="hu-HU" dirty="0"/>
          </a:p>
        </p:txBody>
      </p:sp>
      <p:sp>
        <p:nvSpPr>
          <p:cNvPr id="9" name="Szöveg helye 8">
            <a:extLst>
              <a:ext uri="{FF2B5EF4-FFF2-40B4-BE49-F238E27FC236}">
                <a16:creationId xmlns:a16="http://schemas.microsoft.com/office/drawing/2014/main" id="{EB5C5E44-1C95-0DB8-0630-7F422ED511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19998" y="4712957"/>
            <a:ext cx="7976324" cy="467885"/>
          </a:xfr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lang="hu-HU" sz="2000" spc="30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lang="hu-HU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hu-HU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hu-HU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hu-HU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34000"/>
              </a:lnSpc>
              <a:spcBef>
                <a:spcPct val="0"/>
              </a:spcBef>
              <a:buNone/>
            </a:pPr>
            <a:r>
              <a:rPr lang="hu-HU" dirty="0"/>
              <a:t>Mintaszöveg szerkesztése</a:t>
            </a:r>
          </a:p>
        </p:txBody>
      </p:sp>
      <p:sp>
        <p:nvSpPr>
          <p:cNvPr id="10" name="Szöveg helye 8">
            <a:extLst>
              <a:ext uri="{FF2B5EF4-FFF2-40B4-BE49-F238E27FC236}">
                <a16:creationId xmlns:a16="http://schemas.microsoft.com/office/drawing/2014/main" id="{7522BB50-CD29-75FC-6AB4-A07B8A7D38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9998" y="5206713"/>
            <a:ext cx="7976324" cy="280077"/>
          </a:xfrm>
        </p:spPr>
        <p:txBody>
          <a:bodyPr vert="horz" wrap="square" lIns="91440" tIns="45720" rIns="91440" bIns="45720" rtlCol="0" anchor="ctr">
            <a:spAutoFit/>
          </a:bodyPr>
          <a:lstStyle>
            <a:lvl1pPr marL="0" indent="0">
              <a:lnSpc>
                <a:spcPct val="100000"/>
              </a:lnSpc>
              <a:buNone/>
              <a:defRPr lang="hu-HU" sz="1000" spc="30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lang="hu-HU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hu-HU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hu-HU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hu-HU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71450" lvl="0" indent="-171450">
              <a:lnSpc>
                <a:spcPct val="134000"/>
              </a:lnSpc>
              <a:spcBef>
                <a:spcPct val="0"/>
              </a:spcBef>
            </a:pPr>
            <a:r>
              <a:rPr lang="hu-HU" dirty="0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2463512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934C7A-A09A-4A86-A3DA-89BFBDA43DE4}" type="datetime1">
              <a:rPr lang="hu-HU" smtClean="0"/>
              <a:t>2026. 07. 02.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27312" y="6217027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hu-HU" dirty="0"/>
              <a:t>ITOOK, 2026. július 1–4.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BA84C3-C7A5-4541-AAA5-652BACFF3960}" type="slidenum">
              <a:rPr lang="hu-HU" altLang="hu-HU" smtClean="0"/>
              <a:pPr>
                <a:defRPr/>
              </a:pPr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3056872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E2C87E-DE5F-48BA-8FFB-8F5010B92E0B}" type="datetime1">
              <a:rPr lang="hu-HU" smtClean="0"/>
              <a:t>2026. 07. 02.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27312" y="6217027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hu-HU" dirty="0"/>
              <a:t>ITOOK, 2026. július 1–4.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70D831-BA83-4683-A8D7-F50D1BED650B}" type="slidenum">
              <a:rPr lang="hu-HU" altLang="hu-HU" smtClean="0"/>
              <a:pPr>
                <a:defRPr/>
              </a:pPr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2679132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FC103B-6313-4AB1-9593-2D77CBB57D9A}" type="datetime1">
              <a:rPr lang="hu-HU" smtClean="0"/>
              <a:t>2026. 07. 02.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27312" y="6217027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hu-HU" dirty="0"/>
              <a:t>ITOOK, 2026. július 1–4.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FEB925-9E35-478A-8D70-BFFB44BBC9E3}" type="slidenum">
              <a:rPr lang="hu-HU" altLang="hu-HU" smtClean="0"/>
              <a:pPr>
                <a:defRPr/>
              </a:pPr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2354983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CEA3BAB-1AEA-40A3-AE74-F22E920347A4}" type="datetime1">
              <a:rPr lang="hu-HU" smtClean="0"/>
              <a:t>2026. 07. 02.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27312" y="6217027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hu-HU" dirty="0"/>
              <a:t>ITOOK, 2026. július 1–4.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9363F8-EBE6-4081-8196-66AFCB28ECD7}" type="slidenum">
              <a:rPr lang="hu-HU" altLang="hu-HU" smtClean="0"/>
              <a:pPr>
                <a:defRPr/>
              </a:pPr>
              <a:t>‹#›</a:t>
            </a:fld>
            <a:endParaRPr lang="hu-HU" altLang="hu-H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A57F521-926A-BE8E-AD93-CE2163266204}"/>
              </a:ext>
            </a:extLst>
          </p:cNvPr>
          <p:cNvSpPr txBox="1">
            <a:spLocks/>
          </p:cNvSpPr>
          <p:nvPr userDrawn="1"/>
        </p:nvSpPr>
        <p:spPr>
          <a:xfrm>
            <a:off x="11180234" y="7939"/>
            <a:ext cx="751417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defRPr/>
            </a:pPr>
            <a:fld id="{07CCB19D-63E3-4788-A913-659F4897C630}" type="slidenum">
              <a:rPr lang="hu-HU" altLang="hu-HU" sz="1200" b="1" smtClean="0">
                <a:solidFill>
                  <a:srgbClr val="97293F"/>
                </a:solidFill>
              </a:rPr>
              <a:pPr algn="r" eaLnBrk="1" hangingPunct="1">
                <a:defRPr/>
              </a:pPr>
              <a:t>‹#›</a:t>
            </a:fld>
            <a:endParaRPr lang="hu-HU" altLang="hu-HU" sz="1200" b="1">
              <a:solidFill>
                <a:srgbClr val="9729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21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1E3751-50C3-4C40-B2DF-085B9C23CF82}" type="datetime1">
              <a:rPr lang="hu-HU" smtClean="0"/>
              <a:t>2026. 07. 02.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27312" y="6217027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hu-HU" dirty="0"/>
              <a:t>ITOOK, 2026. július 1–4.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F6ED95-7A1B-4CF7-9EA2-5FDE8488B73F}" type="slidenum">
              <a:rPr lang="hu-HU" altLang="hu-HU" smtClean="0"/>
              <a:pPr>
                <a:defRPr/>
              </a:pPr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3695878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CF2832-719C-426A-9D96-2A5487F0268C}" type="datetime1">
              <a:rPr lang="hu-HU" smtClean="0"/>
              <a:t>2026. 07. 02.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227312" y="6217027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hu-HU" dirty="0"/>
              <a:t>ITOOK, 2026. július 1–4.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8E4872-CAC0-4401-AA7D-8400C8531E39}" type="slidenum">
              <a:rPr lang="hu-HU" altLang="hu-HU" smtClean="0"/>
              <a:pPr>
                <a:defRPr/>
              </a:pPr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2296969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8684DD-A454-4BA1-AE3C-4ABC7214C8EA}" type="datetime1">
              <a:rPr lang="hu-HU" smtClean="0"/>
              <a:t>2026. 07. 02.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27312" y="6217027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hu-HU" dirty="0"/>
              <a:t>ITOOK, 2026. július 1–4.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19F8A7-4D6B-4D6F-8A17-85C83298CA5B}" type="slidenum">
              <a:rPr lang="hu-HU" altLang="hu-HU" smtClean="0"/>
              <a:pPr>
                <a:defRPr/>
              </a:pPr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2387278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3E802F-22E5-44FD-A064-D482F32AE439}" type="datetime1">
              <a:rPr lang="hu-HU" smtClean="0"/>
              <a:t>2026. 07. 02.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27312" y="6217027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hu-HU" dirty="0"/>
              <a:t>ITOOK, 2026. július 1–4.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AA18F5-56B9-4962-8666-E84B74DC3092}" type="slidenum">
              <a:rPr lang="hu-HU" altLang="hu-HU" smtClean="0"/>
              <a:pPr>
                <a:defRPr/>
              </a:pPr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3730112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24F847-2824-467D-929A-5F7037E5A484}" type="datetime1">
              <a:rPr lang="hu-HU" smtClean="0"/>
              <a:t>2026. 07. 02.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27312" y="6217027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hu-HU" dirty="0"/>
              <a:t>ITOOK, 2026. július 1–4.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63445C-8F44-4D3C-93F5-A95B3939570D}" type="slidenum">
              <a:rPr lang="hu-HU" altLang="hu-HU" smtClean="0"/>
              <a:pPr>
                <a:defRPr/>
              </a:pPr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377260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A297E9-23F7-4266-9907-ABE088379E41}" type="datetime1">
              <a:rPr lang="hu-HU" smtClean="0"/>
              <a:t>2026. 07. 02.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27312" y="6217027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hu-HU" dirty="0"/>
              <a:t>ITOOK, 2026. július 1–4.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04AFDE-C3CA-43E1-8917-F89303383072}" type="slidenum">
              <a:rPr lang="hu-HU" altLang="hu-HU" smtClean="0"/>
              <a:pPr>
                <a:defRPr/>
              </a:pPr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3321082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ép 6">
            <a:extLst>
              <a:ext uri="{FF2B5EF4-FFF2-40B4-BE49-F238E27FC236}">
                <a16:creationId xmlns:a16="http://schemas.microsoft.com/office/drawing/2014/main" id="{5D7C0410-F782-905F-4FDD-7AF2522DFFE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6007608"/>
            <a:ext cx="12192000" cy="85039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/>
            <a:r>
              <a:rPr lang="hu-HU" dirty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93825"/>
            <a:ext cx="10728000" cy="442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05825" y="62172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7926AA47-8BBE-49B3-91EC-6F9139D0688C}" type="datetime1">
              <a:rPr lang="hu-HU" smtClean="0"/>
              <a:t>2026. 07. 02.</a:t>
            </a:fld>
            <a:endParaRPr lang="hu-H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7312" y="6217027"/>
            <a:ext cx="41148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hu-HU" sz="1000" spc="300" baseline="0" smtClean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defTabSz="914400">
              <a:spcBef>
                <a:spcPct val="0"/>
              </a:spcBef>
            </a:pPr>
            <a:r>
              <a:rPr lang="hu-HU" dirty="0"/>
              <a:t>ITOOK, 2026. július 1–4.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29975" y="6217200"/>
            <a:ext cx="72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A274740E-09D3-412F-AD2C-94DE73AC80D3}" type="slidenum">
              <a:rPr lang="hu-HU" altLang="hu-HU" smtClean="0"/>
              <a:pPr>
                <a:defRPr/>
              </a:pPr>
              <a:t>‹#›</a:t>
            </a:fld>
            <a:endParaRPr lang="hu-HU" altLang="hu-HU" dirty="0"/>
          </a:p>
        </p:txBody>
      </p:sp>
      <p:cxnSp>
        <p:nvCxnSpPr>
          <p:cNvPr id="8" name="Egyenes összekötő 7">
            <a:extLst>
              <a:ext uri="{FF2B5EF4-FFF2-40B4-BE49-F238E27FC236}">
                <a16:creationId xmlns:a16="http://schemas.microsoft.com/office/drawing/2014/main" id="{8BF3A93C-25E4-6301-D5D2-8919F76C4B43}"/>
              </a:ext>
            </a:extLst>
          </p:cNvPr>
          <p:cNvCxnSpPr/>
          <p:nvPr userDrawn="1"/>
        </p:nvCxnSpPr>
        <p:spPr>
          <a:xfrm>
            <a:off x="838200" y="1145220"/>
            <a:ext cx="10676138" cy="0"/>
          </a:xfrm>
          <a:prstGeom prst="line">
            <a:avLst/>
          </a:prstGeom>
          <a:ln>
            <a:solidFill>
              <a:srgbClr val="0128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9794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6" r:id="rId2"/>
    <p:sldLayoutId id="2147484027" r:id="rId3"/>
    <p:sldLayoutId id="2147484028" r:id="rId4"/>
    <p:sldLayoutId id="2147484029" r:id="rId5"/>
    <p:sldLayoutId id="2147484030" r:id="rId6"/>
    <p:sldLayoutId id="2147484031" r:id="rId7"/>
    <p:sldLayoutId id="2147484032" r:id="rId8"/>
    <p:sldLayoutId id="2147484033" r:id="rId9"/>
    <p:sldLayoutId id="2147484034" r:id="rId10"/>
    <p:sldLayoutId id="2147484035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kern="1200" dirty="0">
          <a:solidFill>
            <a:srgbClr val="01285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rgbClr val="01285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rgbClr val="01285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1285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1285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1285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file:///C:\Users\sztzs\OneDrive%20-%20Eotvos%20Lorand%20Tudomanyegyetem\_ITOOK\EloadasAnyagok_2026\Bemutatoim\HTML-PHP.docx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8A81544-20BC-A25D-F212-ADC9710D0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9999" y="3061300"/>
            <a:ext cx="8557005" cy="1588127"/>
          </a:xfrm>
        </p:spPr>
        <p:txBody>
          <a:bodyPr wrap="square">
            <a:spAutoFit/>
          </a:bodyPr>
          <a:lstStyle/>
          <a:p>
            <a:r>
              <a:rPr lang="hu-HU" sz="5400" dirty="0"/>
              <a:t>Hiányzó láncszem pótlása MI-vel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C702B849-94ED-0BBD-7665-8A6AF4D10C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19998" y="4762233"/>
            <a:ext cx="7976324" cy="369332"/>
          </a:xfrm>
        </p:spPr>
        <p:txBody>
          <a:bodyPr/>
          <a:lstStyle/>
          <a:p>
            <a:pPr marL="0" indent="0">
              <a:buNone/>
            </a:pPr>
            <a:r>
              <a:rPr lang="hu-HU" dirty="0"/>
              <a:t>Szalayné Tahy Zsuzsanna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A88C1010-DD56-1D85-5C37-B849B2FA88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9998" y="5223641"/>
            <a:ext cx="7976324" cy="246221"/>
          </a:xfrm>
        </p:spPr>
        <p:txBody>
          <a:bodyPr/>
          <a:lstStyle/>
          <a:p>
            <a:pPr>
              <a:buNone/>
            </a:pPr>
            <a:r>
              <a:rPr lang="hu-HU" dirty="0"/>
              <a:t>Egyetemi adjunktus</a:t>
            </a:r>
          </a:p>
        </p:txBody>
      </p:sp>
    </p:spTree>
    <p:extLst>
      <p:ext uri="{BB962C8B-B14F-4D97-AF65-F5344CB8AC3E}">
        <p14:creationId xmlns:p14="http://schemas.microsoft.com/office/powerpoint/2010/main" val="399940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600"/>
    </mc:Choice>
    <mc:Fallback xmlns="">
      <p:transition spd="slow" advClick="0" advTm="56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15A0180-A600-C6B3-FC6B-5EF5C34DB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XAMPP „jelentés varázsló”</a:t>
            </a:r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2DF8451D-388D-822A-BE68-0B5715954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hu-HU"/>
              <a:t>ITOOK, 2026. július 1–4.</a:t>
            </a:r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BC698348-01D8-77C3-A540-685CFCDE8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19F8A7-4D6B-4D6F-8A17-85C83298CA5B}" type="slidenum">
              <a:rPr lang="hu-HU" altLang="hu-HU" smtClean="0"/>
              <a:pPr>
                <a:defRPr/>
              </a:pPr>
              <a:t>2</a:t>
            </a:fld>
            <a:endParaRPr lang="hu-HU" altLang="hu-HU"/>
          </a:p>
        </p:txBody>
      </p:sp>
      <p:graphicFrame>
        <p:nvGraphicFramePr>
          <p:cNvPr id="5" name="Objektum 4">
            <a:extLst>
              <a:ext uri="{FF2B5EF4-FFF2-40B4-BE49-F238E27FC236}">
                <a16:creationId xmlns:a16="http://schemas.microsoft.com/office/drawing/2014/main" id="{1285E8F8-8890-3B63-9003-30F3D0EFEC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2896101"/>
              </p:ext>
            </p:extLst>
          </p:nvPr>
        </p:nvGraphicFramePr>
        <p:xfrm>
          <a:off x="9069400" y="1352175"/>
          <a:ext cx="2880575" cy="41536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761150" imgH="8307298" progId="Word.Document.12">
                  <p:link updateAutomatic="1"/>
                </p:oleObj>
              </mc:Choice>
              <mc:Fallback>
                <p:oleObj name="Document" r:id="rId2" imgW="5761150" imgH="8307298" progId="Word.Document.12">
                  <p:link updateAutomatic="1"/>
                  <p:pic>
                    <p:nvPicPr>
                      <p:cNvPr id="5" name="Objektum 4">
                        <a:extLst>
                          <a:ext uri="{FF2B5EF4-FFF2-40B4-BE49-F238E27FC236}">
                            <a16:creationId xmlns:a16="http://schemas.microsoft.com/office/drawing/2014/main" id="{1285E8F8-8890-3B63-9003-30F3D0EFEC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069400" y="1352175"/>
                        <a:ext cx="2880575" cy="41536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Kép 6">
            <a:extLst>
              <a:ext uri="{FF2B5EF4-FFF2-40B4-BE49-F238E27FC236}">
                <a16:creationId xmlns:a16="http://schemas.microsoft.com/office/drawing/2014/main" id="{7352A865-0EE0-3A85-E359-1C604322EE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4905" y="3678761"/>
            <a:ext cx="3708124" cy="2193437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3367E75-A361-8C0A-E0FA-C6139A0F5F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318" y="3760926"/>
            <a:ext cx="4058216" cy="2029108"/>
          </a:xfrm>
          <a:prstGeom prst="rect">
            <a:avLst/>
          </a:prstGeom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id="{8778D563-CD4E-A8E0-2DBA-FA3BFC4C2D12}"/>
              </a:ext>
            </a:extLst>
          </p:cNvPr>
          <p:cNvSpPr txBox="1"/>
          <p:nvPr/>
        </p:nvSpPr>
        <p:spPr>
          <a:xfrm>
            <a:off x="929221" y="1177515"/>
            <a:ext cx="716681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Az alábbi </a:t>
            </a:r>
            <a:r>
              <a:rPr lang="hu-HU" sz="10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MySQL</a:t>
            </a:r>
            <a:r>
              <a:rPr lang="hu-HU" sz="1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lekérdezés eredményének megjelenítéséhez generálj HTML, CSS és PHP kódot</a:t>
            </a:r>
          </a:p>
          <a:p>
            <a:r>
              <a:rPr lang="hu-HU" sz="1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SELECT </a:t>
            </a:r>
            <a:r>
              <a:rPr lang="hu-HU" sz="10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TelYear</a:t>
            </a:r>
            <a:r>
              <a:rPr lang="hu-HU" sz="1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</a:t>
            </a:r>
            <a:r>
              <a:rPr lang="hu-HU" sz="10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Count</a:t>
            </a:r>
            <a:r>
              <a:rPr lang="hu-HU" sz="1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(Country) FROM telefon GROUP BY </a:t>
            </a:r>
            <a:r>
              <a:rPr lang="hu-HU" sz="10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TelYear</a:t>
            </a:r>
            <a:r>
              <a:rPr lang="hu-HU" sz="1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;</a:t>
            </a:r>
            <a:endParaRPr lang="hu-HU" sz="1000" dirty="0"/>
          </a:p>
          <a:p>
            <a:r>
              <a:rPr lang="hu-HU" sz="1000" dirty="0"/>
              <a:t>"Rendben! Itt van a szükséges kód három részletben: HTML, CSS és PHP. Ez a kód megjeleníti a lekérdezés eredményét egy táblázatban."</a:t>
            </a:r>
          </a:p>
          <a:p>
            <a:r>
              <a:rPr lang="hu-HU" sz="1000" dirty="0"/>
              <a:t>Ez a kód beállítja az adatbázis kapcsolatot, végrehajtja a lekérdezést és megjeleníti az eredményeket egy táblázatban. Helyettesítsd a </a:t>
            </a:r>
            <a:r>
              <a:rPr lang="hu-HU" sz="1000" dirty="0" err="1"/>
              <a:t>your_server</a:t>
            </a:r>
            <a:r>
              <a:rPr lang="hu-HU" sz="1000" dirty="0"/>
              <a:t>, </a:t>
            </a:r>
            <a:r>
              <a:rPr lang="hu-HU" sz="1000" dirty="0" err="1"/>
              <a:t>your_username</a:t>
            </a:r>
            <a:r>
              <a:rPr lang="hu-HU" sz="1000" dirty="0"/>
              <a:t>, </a:t>
            </a:r>
            <a:r>
              <a:rPr lang="hu-HU" sz="1000" dirty="0" err="1"/>
              <a:t>your_password</a:t>
            </a:r>
            <a:r>
              <a:rPr lang="hu-HU" sz="1000" dirty="0"/>
              <a:t>, és </a:t>
            </a:r>
            <a:r>
              <a:rPr lang="hu-HU" sz="1000" dirty="0" err="1"/>
              <a:t>your_database</a:t>
            </a:r>
            <a:r>
              <a:rPr lang="hu-HU" sz="1000" dirty="0"/>
              <a:t> értékeket a saját adataiddal.</a:t>
            </a:r>
          </a:p>
          <a:p>
            <a:r>
              <a:rPr lang="hu-HU" sz="1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Mi a XAMPP alapértelmezett beállítása a </a:t>
            </a:r>
            <a:r>
              <a:rPr lang="hu-HU" sz="10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your_server</a:t>
            </a:r>
            <a:r>
              <a:rPr lang="hu-HU" sz="1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</a:t>
            </a:r>
            <a:r>
              <a:rPr lang="hu-HU" sz="10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your_username</a:t>
            </a:r>
            <a:r>
              <a:rPr lang="hu-HU" sz="1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</a:t>
            </a:r>
            <a:r>
              <a:rPr lang="hu-HU" sz="10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your_password</a:t>
            </a:r>
            <a:r>
              <a:rPr lang="hu-HU" sz="1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és </a:t>
            </a:r>
            <a:r>
              <a:rPr lang="hu-HU" sz="10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your_database</a:t>
            </a:r>
            <a:r>
              <a:rPr lang="hu-HU" sz="1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értékek helyett?</a:t>
            </a:r>
            <a:endParaRPr lang="hu-HU" sz="1000" dirty="0"/>
          </a:p>
          <a:p>
            <a:r>
              <a:rPr lang="hu-HU" sz="1000" dirty="0"/>
              <a:t>XAMPP alapértelmezett beállításai az alábbiak:</a:t>
            </a:r>
          </a:p>
          <a:p>
            <a:r>
              <a:rPr lang="hu-HU" sz="1000" dirty="0"/>
              <a:t>Server (</a:t>
            </a:r>
            <a:r>
              <a:rPr lang="hu-HU" sz="1000" dirty="0" err="1"/>
              <a:t>hostname</a:t>
            </a:r>
            <a:r>
              <a:rPr lang="hu-HU" sz="1000" dirty="0"/>
              <a:t>): </a:t>
            </a:r>
            <a:r>
              <a:rPr lang="hu-HU" sz="1000" dirty="0" err="1"/>
              <a:t>localhost</a:t>
            </a:r>
            <a:endParaRPr lang="hu-HU" sz="1000" dirty="0"/>
          </a:p>
          <a:p>
            <a:r>
              <a:rPr lang="hu-HU" sz="1000" dirty="0" err="1"/>
              <a:t>Username</a:t>
            </a:r>
            <a:r>
              <a:rPr lang="hu-HU" sz="1000" dirty="0"/>
              <a:t>: </a:t>
            </a:r>
            <a:r>
              <a:rPr lang="hu-HU" sz="1000" dirty="0" err="1"/>
              <a:t>root</a:t>
            </a:r>
            <a:endParaRPr lang="hu-HU" sz="1000" dirty="0"/>
          </a:p>
          <a:p>
            <a:r>
              <a:rPr lang="hu-HU" sz="1000" dirty="0" err="1"/>
              <a:t>Password</a:t>
            </a:r>
            <a:r>
              <a:rPr lang="hu-HU" sz="1000" dirty="0"/>
              <a:t>: (üresen hagyandó)</a:t>
            </a:r>
          </a:p>
          <a:p>
            <a:r>
              <a:rPr lang="hu-HU" sz="1000" dirty="0" err="1"/>
              <a:t>Database</a:t>
            </a:r>
            <a:r>
              <a:rPr lang="hu-HU" sz="1000" dirty="0"/>
              <a:t>: (a saját adatbázis neve)</a:t>
            </a:r>
          </a:p>
        </p:txBody>
      </p:sp>
    </p:spTree>
    <p:extLst>
      <p:ext uri="{BB962C8B-B14F-4D97-AF65-F5344CB8AC3E}">
        <p14:creationId xmlns:p14="http://schemas.microsoft.com/office/powerpoint/2010/main" val="1450784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15A0180-A600-C6B3-FC6B-5EF5C34DB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XAMPP „jelentés varázsló”</a:t>
            </a:r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2DF8451D-388D-822A-BE68-0B5715954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hu-HU"/>
              <a:t>ITOOK, 2026. július 1–4.</a:t>
            </a:r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BC698348-01D8-77C3-A540-685CFCDE8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19F8A7-4D6B-4D6F-8A17-85C83298CA5B}" type="slidenum">
              <a:rPr lang="hu-HU" altLang="hu-HU" smtClean="0"/>
              <a:pPr>
                <a:defRPr/>
              </a:pPr>
              <a:t>3</a:t>
            </a:fld>
            <a:endParaRPr lang="hu-HU" alt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9FC7BF30-3348-E2C8-9E97-21E5D0BC7B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01745"/>
            <a:ext cx="4342621" cy="4054510"/>
          </a:xfrm>
          <a:prstGeom prst="rect">
            <a:avLst/>
          </a:prstGeom>
        </p:spPr>
      </p:pic>
      <p:sp>
        <p:nvSpPr>
          <p:cNvPr id="13" name="Szövegdoboz 12">
            <a:extLst>
              <a:ext uri="{FF2B5EF4-FFF2-40B4-BE49-F238E27FC236}">
                <a16:creationId xmlns:a16="http://schemas.microsoft.com/office/drawing/2014/main" id="{5A0DC239-8ADB-937C-EE54-CB669FCED404}"/>
              </a:ext>
            </a:extLst>
          </p:cNvPr>
          <p:cNvSpPr txBox="1"/>
          <p:nvPr/>
        </p:nvSpPr>
        <p:spPr>
          <a:xfrm>
            <a:off x="6096000" y="1116548"/>
            <a:ext cx="5580374" cy="49398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000">
              <a:buNone/>
            </a:pPr>
            <a:r>
              <a:rPr lang="hu-HU" sz="1050" dirty="0"/>
              <a:t>&lt;body&gt;</a:t>
            </a:r>
          </a:p>
          <a:p>
            <a:pPr defTabSz="108000">
              <a:buNone/>
            </a:pPr>
            <a:r>
              <a:rPr lang="hu-HU" sz="1050" dirty="0"/>
              <a:t>&lt;h1&gt;Föld adatbázisból lekérdezett adatok&lt;/h1&gt;</a:t>
            </a:r>
          </a:p>
          <a:p>
            <a:pPr defTabSz="108000">
              <a:buNone/>
            </a:pPr>
            <a:r>
              <a:rPr lang="hu-HU" sz="1050" dirty="0"/>
              <a:t>	&lt;p&gt;kapcsolódás az adatbázishoz: </a:t>
            </a:r>
            <a:r>
              <a:rPr lang="hu-HU" sz="1050" dirty="0" err="1"/>
              <a:t>inic.php</a:t>
            </a:r>
            <a:r>
              <a:rPr lang="hu-HU" sz="1050" dirty="0"/>
              <a:t> betöltése</a:t>
            </a:r>
          </a:p>
          <a:p>
            <a:pPr defTabSz="108000">
              <a:buNone/>
            </a:pPr>
            <a:r>
              <a:rPr lang="hu-HU" sz="1050" dirty="0"/>
              <a:t>	&lt;?php </a:t>
            </a:r>
            <a:r>
              <a:rPr lang="hu-HU" sz="1050" dirty="0" err="1"/>
              <a:t>include_once</a:t>
            </a:r>
            <a:r>
              <a:rPr lang="hu-HU" sz="1050" dirty="0"/>
              <a:t> '</a:t>
            </a:r>
            <a:r>
              <a:rPr lang="hu-HU" sz="1050" dirty="0" err="1"/>
              <a:t>inic.php</a:t>
            </a:r>
            <a:r>
              <a:rPr lang="hu-HU" sz="1050" dirty="0"/>
              <a:t>';	?&gt;</a:t>
            </a:r>
          </a:p>
          <a:p>
            <a:pPr defTabSz="108000">
              <a:buNone/>
            </a:pPr>
            <a:r>
              <a:rPr lang="hu-HU" sz="1050" dirty="0"/>
              <a:t>	&lt;</a:t>
            </a:r>
            <a:r>
              <a:rPr lang="hu-HU" sz="1050" dirty="0" err="1"/>
              <a:t>br</a:t>
            </a:r>
            <a:r>
              <a:rPr lang="hu-HU" sz="1050" dirty="0"/>
              <a:t>&gt;SQL lekérdezés küldése és eredmény fogadása</a:t>
            </a:r>
          </a:p>
          <a:p>
            <a:pPr defTabSz="108000">
              <a:buNone/>
            </a:pPr>
            <a:r>
              <a:rPr lang="hu-HU" sz="1050" dirty="0"/>
              <a:t>	&lt;?php</a:t>
            </a:r>
          </a:p>
          <a:p>
            <a:pPr defTabSz="108000">
              <a:buNone/>
            </a:pPr>
            <a:r>
              <a:rPr lang="hu-HU" sz="1050" dirty="0"/>
              <a:t>		$</a:t>
            </a:r>
            <a:r>
              <a:rPr lang="hu-HU" sz="1050" dirty="0" err="1"/>
              <a:t>sql</a:t>
            </a:r>
            <a:r>
              <a:rPr lang="hu-HU" sz="1050" dirty="0"/>
              <a:t> = "SELECT </a:t>
            </a:r>
            <a:r>
              <a:rPr lang="hu-HU" sz="1050" dirty="0" err="1"/>
              <a:t>TelYear</a:t>
            </a:r>
            <a:r>
              <a:rPr lang="hu-HU" sz="1050" dirty="0"/>
              <a:t>, COUNT(Country) AS </a:t>
            </a:r>
            <a:r>
              <a:rPr lang="hu-HU" sz="1050" dirty="0" err="1"/>
              <a:t>country_count</a:t>
            </a:r>
            <a:r>
              <a:rPr lang="hu-HU" sz="1050" dirty="0"/>
              <a:t> FROM telefon GROUP BY </a:t>
            </a:r>
            <a:r>
              <a:rPr lang="hu-HU" sz="1050" dirty="0" err="1"/>
              <a:t>TelYear</a:t>
            </a:r>
            <a:r>
              <a:rPr lang="hu-HU" sz="1050" dirty="0"/>
              <a:t>";</a:t>
            </a:r>
          </a:p>
          <a:p>
            <a:pPr defTabSz="108000">
              <a:buNone/>
            </a:pPr>
            <a:r>
              <a:rPr lang="hu-HU" sz="1050" dirty="0"/>
              <a:t>		$</a:t>
            </a:r>
            <a:r>
              <a:rPr lang="hu-HU" sz="1050" dirty="0" err="1"/>
              <a:t>result</a:t>
            </a:r>
            <a:r>
              <a:rPr lang="hu-HU" sz="1050" dirty="0"/>
              <a:t> = $</a:t>
            </a:r>
            <a:r>
              <a:rPr lang="hu-HU" sz="1050" dirty="0" err="1"/>
              <a:t>conn</a:t>
            </a:r>
            <a:r>
              <a:rPr lang="hu-HU" sz="1050" dirty="0"/>
              <a:t>-&gt;</a:t>
            </a:r>
            <a:r>
              <a:rPr lang="hu-HU" sz="1050" dirty="0" err="1"/>
              <a:t>query</a:t>
            </a:r>
            <a:r>
              <a:rPr lang="hu-HU" sz="1050" dirty="0"/>
              <a:t>($</a:t>
            </a:r>
            <a:r>
              <a:rPr lang="hu-HU" sz="1050" dirty="0" err="1"/>
              <a:t>sql</a:t>
            </a:r>
            <a:r>
              <a:rPr lang="hu-HU" sz="1050" dirty="0"/>
              <a:t>);</a:t>
            </a:r>
          </a:p>
          <a:p>
            <a:pPr defTabSz="108000">
              <a:buNone/>
            </a:pPr>
            <a:r>
              <a:rPr lang="hu-HU" sz="1050" dirty="0"/>
              <a:t>	?&gt;</a:t>
            </a:r>
          </a:p>
          <a:p>
            <a:pPr defTabSz="108000">
              <a:buNone/>
            </a:pPr>
            <a:r>
              <a:rPr lang="hu-HU" sz="1050" dirty="0"/>
              <a:t>	&lt;/p&gt;</a:t>
            </a:r>
          </a:p>
          <a:p>
            <a:pPr defTabSz="108000">
              <a:buNone/>
            </a:pPr>
            <a:r>
              <a:rPr lang="hu-HU" sz="1050" dirty="0"/>
              <a:t>	&lt;h2&gt;6c: Telefon adatok gyűjtésének intenzitása&lt;</a:t>
            </a:r>
            <a:r>
              <a:rPr lang="hu-HU" sz="1050" dirty="0" err="1"/>
              <a:t>br</a:t>
            </a:r>
            <a:r>
              <a:rPr lang="hu-HU" sz="1050" dirty="0"/>
              <a:t>&gt;(lekérdezés neve)&lt;/h2&gt;</a:t>
            </a:r>
          </a:p>
          <a:p>
            <a:pPr defTabSz="108000">
              <a:buNone/>
            </a:pPr>
            <a:r>
              <a:rPr lang="hu-HU" sz="1050" dirty="0"/>
              <a:t>    &lt;</a:t>
            </a:r>
            <a:r>
              <a:rPr lang="hu-HU" sz="1050" dirty="0" err="1"/>
              <a:t>table</a:t>
            </a:r>
            <a:r>
              <a:rPr lang="hu-HU" sz="1050" dirty="0"/>
              <a:t>&gt;</a:t>
            </a:r>
          </a:p>
          <a:p>
            <a:pPr defTabSz="108000">
              <a:buNone/>
            </a:pPr>
            <a:r>
              <a:rPr lang="hu-HU" sz="1050" dirty="0"/>
              <a:t>        &lt;</a:t>
            </a:r>
            <a:r>
              <a:rPr lang="hu-HU" sz="1050" dirty="0" err="1"/>
              <a:t>thead</a:t>
            </a:r>
            <a:r>
              <a:rPr lang="hu-HU" sz="1050" dirty="0"/>
              <a:t>&gt;	&lt;</a:t>
            </a:r>
            <a:r>
              <a:rPr lang="hu-HU" sz="1050" dirty="0" err="1"/>
              <a:t>tr</a:t>
            </a:r>
            <a:r>
              <a:rPr lang="hu-HU" sz="1050" dirty="0"/>
              <a:t>&gt;&lt;</a:t>
            </a:r>
            <a:r>
              <a:rPr lang="hu-HU" sz="1050" dirty="0" err="1"/>
              <a:t>th</a:t>
            </a:r>
            <a:r>
              <a:rPr lang="hu-HU" sz="1050" dirty="0"/>
              <a:t>&gt;	Év		&lt;/</a:t>
            </a:r>
            <a:r>
              <a:rPr lang="hu-HU" sz="1050" dirty="0" err="1"/>
              <a:t>th</a:t>
            </a:r>
            <a:r>
              <a:rPr lang="hu-HU" sz="1050" dirty="0"/>
              <a:t>&gt;&lt;</a:t>
            </a:r>
            <a:r>
              <a:rPr lang="hu-HU" sz="1050" dirty="0" err="1"/>
              <a:t>th</a:t>
            </a:r>
            <a:r>
              <a:rPr lang="hu-HU" sz="1050" dirty="0"/>
              <a:t>&gt;		Országok száma		&lt;/</a:t>
            </a:r>
            <a:r>
              <a:rPr lang="hu-HU" sz="1050" dirty="0" err="1"/>
              <a:t>th</a:t>
            </a:r>
            <a:r>
              <a:rPr lang="hu-HU" sz="1050" dirty="0"/>
              <a:t>&gt;&lt;/</a:t>
            </a:r>
            <a:r>
              <a:rPr lang="hu-HU" sz="1050" dirty="0" err="1"/>
              <a:t>tr</a:t>
            </a:r>
            <a:r>
              <a:rPr lang="hu-HU" sz="1050" dirty="0"/>
              <a:t>&gt; &lt;/</a:t>
            </a:r>
            <a:r>
              <a:rPr lang="hu-HU" sz="1050" dirty="0" err="1"/>
              <a:t>thead</a:t>
            </a:r>
            <a:r>
              <a:rPr lang="hu-HU" sz="1050" dirty="0"/>
              <a:t>&gt;</a:t>
            </a:r>
          </a:p>
          <a:p>
            <a:pPr defTabSz="108000">
              <a:buNone/>
            </a:pPr>
            <a:r>
              <a:rPr lang="hu-HU" sz="1050" dirty="0"/>
              <a:t>        &lt;</a:t>
            </a:r>
            <a:r>
              <a:rPr lang="hu-HU" sz="1050" dirty="0" err="1"/>
              <a:t>tbody</a:t>
            </a:r>
            <a:r>
              <a:rPr lang="hu-HU" sz="1050" dirty="0"/>
              <a:t>&gt; </a:t>
            </a:r>
          </a:p>
          <a:p>
            <a:pPr defTabSz="108000">
              <a:buNone/>
            </a:pPr>
            <a:r>
              <a:rPr lang="hu-HU" sz="1050" dirty="0"/>
              <a:t>            &lt;?php</a:t>
            </a:r>
          </a:p>
          <a:p>
            <a:pPr defTabSz="108000">
              <a:buNone/>
            </a:pPr>
            <a:r>
              <a:rPr lang="hu-HU" sz="1050" dirty="0"/>
              <a:t>				</a:t>
            </a:r>
            <a:r>
              <a:rPr lang="hu-HU" sz="1050" dirty="0" err="1"/>
              <a:t>if</a:t>
            </a:r>
            <a:r>
              <a:rPr lang="hu-HU" sz="1050" dirty="0"/>
              <a:t> ($</a:t>
            </a:r>
            <a:r>
              <a:rPr lang="hu-HU" sz="1050" dirty="0" err="1"/>
              <a:t>result</a:t>
            </a:r>
            <a:r>
              <a:rPr lang="hu-HU" sz="1050" dirty="0"/>
              <a:t>-&gt;</a:t>
            </a:r>
            <a:r>
              <a:rPr lang="hu-HU" sz="1050" dirty="0" err="1"/>
              <a:t>num_rows</a:t>
            </a:r>
            <a:r>
              <a:rPr lang="hu-HU" sz="1050" dirty="0"/>
              <a:t> &gt; 0) {</a:t>
            </a:r>
          </a:p>
          <a:p>
            <a:pPr defTabSz="108000">
              <a:buNone/>
            </a:pPr>
            <a:r>
              <a:rPr lang="hu-HU" sz="1050" dirty="0"/>
              <a:t>					</a:t>
            </a:r>
            <a:r>
              <a:rPr lang="hu-HU" sz="1050" dirty="0" err="1"/>
              <a:t>while</a:t>
            </a:r>
            <a:r>
              <a:rPr lang="hu-HU" sz="1050" dirty="0"/>
              <a:t>($</a:t>
            </a:r>
            <a:r>
              <a:rPr lang="hu-HU" sz="1050" dirty="0" err="1"/>
              <a:t>row</a:t>
            </a:r>
            <a:r>
              <a:rPr lang="hu-HU" sz="1050" dirty="0"/>
              <a:t> = $</a:t>
            </a:r>
            <a:r>
              <a:rPr lang="hu-HU" sz="1050" dirty="0" err="1"/>
              <a:t>result</a:t>
            </a:r>
            <a:r>
              <a:rPr lang="hu-HU" sz="1050" dirty="0"/>
              <a:t>-&gt;</a:t>
            </a:r>
            <a:r>
              <a:rPr lang="hu-HU" sz="1050" dirty="0" err="1"/>
              <a:t>fetch_assoc</a:t>
            </a:r>
            <a:r>
              <a:rPr lang="hu-HU" sz="1050" dirty="0"/>
              <a:t>()) {</a:t>
            </a:r>
          </a:p>
          <a:p>
            <a:pPr defTabSz="108000">
              <a:buNone/>
            </a:pPr>
            <a:r>
              <a:rPr lang="hu-HU" sz="1050" dirty="0"/>
              <a:t>						</a:t>
            </a:r>
            <a:r>
              <a:rPr lang="hu-HU" sz="1050" dirty="0" err="1"/>
              <a:t>echo</a:t>
            </a:r>
            <a:r>
              <a:rPr lang="hu-HU" sz="1050" dirty="0"/>
              <a:t> "&lt;</a:t>
            </a:r>
            <a:r>
              <a:rPr lang="hu-HU" sz="1050" dirty="0" err="1"/>
              <a:t>tr</a:t>
            </a:r>
            <a:r>
              <a:rPr lang="hu-HU" sz="1050" dirty="0"/>
              <a:t>&gt;&lt;</a:t>
            </a:r>
            <a:r>
              <a:rPr lang="hu-HU" sz="1050" dirty="0" err="1"/>
              <a:t>td</a:t>
            </a:r>
            <a:r>
              <a:rPr lang="hu-HU" sz="1050" dirty="0"/>
              <a:t>&gt;" . $</a:t>
            </a:r>
            <a:r>
              <a:rPr lang="hu-HU" sz="1050" dirty="0" err="1"/>
              <a:t>row</a:t>
            </a:r>
            <a:r>
              <a:rPr lang="hu-HU" sz="1050" dirty="0"/>
              <a:t>["</a:t>
            </a:r>
            <a:r>
              <a:rPr lang="hu-HU" sz="1050" dirty="0" err="1"/>
              <a:t>TelYear</a:t>
            </a:r>
            <a:r>
              <a:rPr lang="hu-HU" sz="1050" dirty="0"/>
              <a:t>"]. "&lt;/</a:t>
            </a:r>
            <a:r>
              <a:rPr lang="hu-HU" sz="1050" dirty="0" err="1"/>
              <a:t>td</a:t>
            </a:r>
            <a:r>
              <a:rPr lang="hu-HU" sz="1050" dirty="0"/>
              <a:t>&gt;&lt;</a:t>
            </a:r>
            <a:r>
              <a:rPr lang="hu-HU" sz="1050" dirty="0" err="1"/>
              <a:t>td</a:t>
            </a:r>
            <a:r>
              <a:rPr lang="hu-HU" sz="1050" dirty="0"/>
              <a:t>&gt;" . $</a:t>
            </a:r>
            <a:r>
              <a:rPr lang="hu-HU" sz="1050" dirty="0" err="1"/>
              <a:t>row</a:t>
            </a:r>
            <a:r>
              <a:rPr lang="hu-HU" sz="1050" dirty="0"/>
              <a:t>["</a:t>
            </a:r>
            <a:r>
              <a:rPr lang="hu-HU" sz="1050" dirty="0" err="1"/>
              <a:t>country_count</a:t>
            </a:r>
            <a:r>
              <a:rPr lang="hu-HU" sz="1050" dirty="0"/>
              <a:t>"]. "&lt;/</a:t>
            </a:r>
            <a:r>
              <a:rPr lang="hu-HU" sz="1050" dirty="0" err="1"/>
              <a:t>td</a:t>
            </a:r>
            <a:r>
              <a:rPr lang="hu-HU" sz="1050" dirty="0"/>
              <a:t>&gt;&lt;/</a:t>
            </a:r>
            <a:r>
              <a:rPr lang="hu-HU" sz="1050" dirty="0" err="1"/>
              <a:t>tr</a:t>
            </a:r>
            <a:r>
              <a:rPr lang="hu-HU" sz="1050" dirty="0"/>
              <a:t>&gt;";</a:t>
            </a:r>
          </a:p>
          <a:p>
            <a:pPr defTabSz="108000">
              <a:buNone/>
            </a:pPr>
            <a:r>
              <a:rPr lang="hu-HU" sz="1050" dirty="0"/>
              <a:t>					}</a:t>
            </a:r>
          </a:p>
          <a:p>
            <a:pPr defTabSz="108000">
              <a:buNone/>
            </a:pPr>
            <a:r>
              <a:rPr lang="hu-HU" sz="1050" dirty="0"/>
              <a:t>				} </a:t>
            </a:r>
            <a:r>
              <a:rPr lang="hu-HU" sz="1050" dirty="0" err="1"/>
              <a:t>else</a:t>
            </a:r>
            <a:r>
              <a:rPr lang="hu-HU" sz="1050" dirty="0"/>
              <a:t> {</a:t>
            </a:r>
          </a:p>
          <a:p>
            <a:pPr defTabSz="108000">
              <a:buNone/>
            </a:pPr>
            <a:r>
              <a:rPr lang="hu-HU" sz="1050" dirty="0"/>
              <a:t>						</a:t>
            </a:r>
            <a:r>
              <a:rPr lang="hu-HU" sz="1050" dirty="0" err="1"/>
              <a:t>echo</a:t>
            </a:r>
            <a:r>
              <a:rPr lang="hu-HU" sz="1050" dirty="0"/>
              <a:t> "&lt;</a:t>
            </a:r>
            <a:r>
              <a:rPr lang="hu-HU" sz="1050" dirty="0" err="1"/>
              <a:t>tr</a:t>
            </a:r>
            <a:r>
              <a:rPr lang="hu-HU" sz="1050" dirty="0"/>
              <a:t>&gt;&lt;</a:t>
            </a:r>
            <a:r>
              <a:rPr lang="hu-HU" sz="1050" dirty="0" err="1"/>
              <a:t>td</a:t>
            </a:r>
            <a:r>
              <a:rPr lang="hu-HU" sz="1050" dirty="0"/>
              <a:t> </a:t>
            </a:r>
            <a:r>
              <a:rPr lang="hu-HU" sz="1050" dirty="0" err="1"/>
              <a:t>colspan</a:t>
            </a:r>
            <a:r>
              <a:rPr lang="hu-HU" sz="1050" dirty="0"/>
              <a:t>='2'&gt;Nincs adat&lt;/</a:t>
            </a:r>
            <a:r>
              <a:rPr lang="hu-HU" sz="1050" dirty="0" err="1"/>
              <a:t>td</a:t>
            </a:r>
            <a:r>
              <a:rPr lang="hu-HU" sz="1050" dirty="0"/>
              <a:t>&gt;&lt;/</a:t>
            </a:r>
            <a:r>
              <a:rPr lang="hu-HU" sz="1050" dirty="0" err="1"/>
              <a:t>tr</a:t>
            </a:r>
            <a:r>
              <a:rPr lang="hu-HU" sz="1050" dirty="0"/>
              <a:t>&gt;";</a:t>
            </a:r>
          </a:p>
          <a:p>
            <a:pPr defTabSz="108000">
              <a:buNone/>
            </a:pPr>
            <a:r>
              <a:rPr lang="hu-HU" sz="1050" dirty="0"/>
              <a:t>				}</a:t>
            </a:r>
          </a:p>
          <a:p>
            <a:pPr defTabSz="108000">
              <a:buNone/>
            </a:pPr>
            <a:r>
              <a:rPr lang="hu-HU" sz="1050" dirty="0"/>
              <a:t>			?&gt;</a:t>
            </a:r>
          </a:p>
          <a:p>
            <a:pPr defTabSz="108000">
              <a:buNone/>
            </a:pPr>
            <a:r>
              <a:rPr lang="hu-HU" sz="1050" dirty="0"/>
              <a:t>        &lt;/</a:t>
            </a:r>
            <a:r>
              <a:rPr lang="hu-HU" sz="1050" dirty="0" err="1"/>
              <a:t>tbody</a:t>
            </a:r>
            <a:r>
              <a:rPr lang="hu-HU" sz="1050" dirty="0"/>
              <a:t>&gt;</a:t>
            </a:r>
          </a:p>
          <a:p>
            <a:pPr defTabSz="108000">
              <a:buNone/>
            </a:pPr>
            <a:r>
              <a:rPr lang="hu-HU" sz="1050" dirty="0"/>
              <a:t>    &lt;/</a:t>
            </a:r>
            <a:r>
              <a:rPr lang="hu-HU" sz="1050" dirty="0" err="1"/>
              <a:t>table</a:t>
            </a:r>
            <a:r>
              <a:rPr lang="hu-HU" sz="1050" dirty="0"/>
              <a:t>&gt;</a:t>
            </a:r>
          </a:p>
          <a:p>
            <a:pPr defTabSz="108000">
              <a:buNone/>
            </a:pPr>
            <a:r>
              <a:rPr lang="hu-HU" sz="1050" dirty="0"/>
              <a:t>	&lt;p&gt;kapcsolat bontása&lt;/p&gt;</a:t>
            </a:r>
          </a:p>
          <a:p>
            <a:pPr defTabSz="108000">
              <a:buNone/>
            </a:pPr>
            <a:r>
              <a:rPr lang="hu-HU" sz="1050" dirty="0"/>
              <a:t>	&lt;?php</a:t>
            </a:r>
          </a:p>
          <a:p>
            <a:pPr defTabSz="108000">
              <a:buNone/>
            </a:pPr>
            <a:r>
              <a:rPr lang="hu-HU" sz="1050" dirty="0"/>
              <a:t>		$</a:t>
            </a:r>
            <a:r>
              <a:rPr lang="hu-HU" sz="1050" dirty="0" err="1"/>
              <a:t>conn</a:t>
            </a:r>
            <a:r>
              <a:rPr lang="hu-HU" sz="1050" dirty="0"/>
              <a:t>-&gt;</a:t>
            </a:r>
            <a:r>
              <a:rPr lang="hu-HU" sz="1050" dirty="0" err="1"/>
              <a:t>close</a:t>
            </a:r>
            <a:r>
              <a:rPr lang="hu-HU" sz="1050" dirty="0"/>
              <a:t>();</a:t>
            </a:r>
          </a:p>
          <a:p>
            <a:pPr defTabSz="108000">
              <a:buNone/>
            </a:pPr>
            <a:r>
              <a:rPr lang="hu-HU" sz="1050" dirty="0"/>
              <a:t>	?&gt;</a:t>
            </a:r>
          </a:p>
          <a:p>
            <a:pPr defTabSz="108000">
              <a:buNone/>
            </a:pPr>
            <a:r>
              <a:rPr lang="hu-HU" sz="1050" dirty="0"/>
              <a:t>&lt;/body&gt;</a:t>
            </a:r>
          </a:p>
        </p:txBody>
      </p:sp>
    </p:spTree>
    <p:extLst>
      <p:ext uri="{BB962C8B-B14F-4D97-AF65-F5344CB8AC3E}">
        <p14:creationId xmlns:p14="http://schemas.microsoft.com/office/powerpoint/2010/main" val="4057680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ím 9">
            <a:extLst>
              <a:ext uri="{FF2B5EF4-FFF2-40B4-BE49-F238E27FC236}">
                <a16:creationId xmlns:a16="http://schemas.microsoft.com/office/drawing/2014/main" id="{44C558DA-982C-F0B2-1622-4D919ED56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9"/>
            <a:ext cx="7886700" cy="28527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u-HU" dirty="0"/>
              <a:t>Köszönöm a figyelmet!</a:t>
            </a:r>
          </a:p>
        </p:txBody>
      </p:sp>
      <p:sp>
        <p:nvSpPr>
          <p:cNvPr id="89092" name="Dia számának helye 5">
            <a:extLst>
              <a:ext uri="{FF2B5EF4-FFF2-40B4-BE49-F238E27FC236}">
                <a16:creationId xmlns:a16="http://schemas.microsoft.com/office/drawing/2014/main" id="{1A95B4D9-2DB3-29F9-96F9-F77A4CA74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E7B064D-860F-4ABB-90AD-2793DF2BAE9C}" type="slidenum">
              <a:rPr lang="hu-HU" altLang="hu-HU" sz="1200">
                <a:solidFill>
                  <a:srgbClr val="97293F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4</a:t>
            </a:fld>
            <a:endParaRPr lang="hu-HU" altLang="hu-HU" sz="1200">
              <a:solidFill>
                <a:srgbClr val="97293F"/>
              </a:solidFill>
            </a:endParaRPr>
          </a:p>
        </p:txBody>
      </p:sp>
      <p:sp>
        <p:nvSpPr>
          <p:cNvPr id="2" name="Élőláb helye 1">
            <a:extLst>
              <a:ext uri="{FF2B5EF4-FFF2-40B4-BE49-F238E27FC236}">
                <a16:creationId xmlns:a16="http://schemas.microsoft.com/office/drawing/2014/main" id="{6DC79EA2-42DF-8BA0-9F77-D3BE835B9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hu-HU" dirty="0"/>
              <a:t>ITOOK, 2026. július 1–4.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2013 – 2022 téma">
  <a:themeElements>
    <a:clrScheme name="Office 2013 – 2022 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– 2022 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– 2022 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3245</TotalTime>
  <Words>493</Words>
  <Application>Microsoft Office PowerPoint</Application>
  <PresentationFormat>Szélesvásznú</PresentationFormat>
  <Paragraphs>55</Paragraphs>
  <Slides>4</Slides>
  <Notes>2</Notes>
  <HiddenSlides>0</HiddenSlides>
  <MMClips>0</MMClips>
  <ScaleCrop>false</ScaleCrop>
  <HeadingPairs>
    <vt:vector size="8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Csatolások</vt:lpstr>
      </vt:variant>
      <vt:variant>
        <vt:i4>1</vt:i4>
      </vt:variant>
      <vt:variant>
        <vt:lpstr>Diacímek</vt:lpstr>
      </vt:variant>
      <vt:variant>
        <vt:i4>4</vt:i4>
      </vt:variant>
    </vt:vector>
  </HeadingPairs>
  <TitlesOfParts>
    <vt:vector size="9" baseType="lpstr">
      <vt:lpstr>Arial</vt:lpstr>
      <vt:lpstr>Calibri</vt:lpstr>
      <vt:lpstr>Open Sans</vt:lpstr>
      <vt:lpstr>Office 2013 – 2022 téma</vt:lpstr>
      <vt:lpstr>C:\Users\sztzs\OneDrive - Eotvos Lorand Tudomanyegyetem\_ITOOK\EloadasAnyagok_2026\Bemutatoim\HTML-PHP.docx</vt:lpstr>
      <vt:lpstr>Hiányzó láncszem pótlása MI-vel</vt:lpstr>
      <vt:lpstr>XAMPP „jelentés varázsló”</vt:lpstr>
      <vt:lpstr>XAMPP „jelentés varázsló”</vt:lpstr>
      <vt:lpstr>Köszönöm a figyelmet!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bemutató</dc:title>
  <dc:creator>Abonyi-Tóth Andor</dc:creator>
  <cp:lastModifiedBy>Zsuzsa Szalayné Tahy</cp:lastModifiedBy>
  <cp:revision>341</cp:revision>
  <dcterms:created xsi:type="dcterms:W3CDTF">2014-10-08T05:41:27Z</dcterms:created>
  <dcterms:modified xsi:type="dcterms:W3CDTF">2026-07-02T15:58:11Z</dcterms:modified>
</cp:coreProperties>
</file>