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alayné Tahy Zsuzsanna" userId="3510526c-43f7-4745-af64-57554b03eb46" providerId="ADAL" clId="{FF72CB46-CF08-4533-9A9D-755C1F2BAFA0}"/>
    <pc:docChg chg="modSld">
      <pc:chgData name="Szalayné Tahy Zsuzsanna" userId="3510526c-43f7-4745-af64-57554b03eb46" providerId="ADAL" clId="{FF72CB46-CF08-4533-9A9D-755C1F2BAFA0}" dt="2026-08-05T05:12:22.757" v="315" actId="6549"/>
      <pc:docMkLst>
        <pc:docMk/>
      </pc:docMkLst>
      <pc:sldChg chg="modSp mod">
        <pc:chgData name="Szalayné Tahy Zsuzsanna" userId="3510526c-43f7-4745-af64-57554b03eb46" providerId="ADAL" clId="{FF72CB46-CF08-4533-9A9D-755C1F2BAFA0}" dt="2026-08-05T05:12:22.757" v="315" actId="6549"/>
        <pc:sldMkLst>
          <pc:docMk/>
          <pc:sldMk cId="2983112097" sldId="256"/>
        </pc:sldMkLst>
        <pc:spChg chg="mod">
          <ac:chgData name="Szalayné Tahy Zsuzsanna" userId="3510526c-43f7-4745-af64-57554b03eb46" providerId="ADAL" clId="{FF72CB46-CF08-4533-9A9D-755C1F2BAFA0}" dt="2026-08-05T05:12:22.757" v="315" actId="6549"/>
          <ac:spMkLst>
            <pc:docMk/>
            <pc:sldMk cId="2983112097" sldId="256"/>
            <ac:spMk id="3" creationId="{FC7A3FA3-2E81-4DF9-D440-2A863F1524EE}"/>
          </ac:spMkLst>
        </pc:spChg>
      </pc:sldChg>
      <pc:sldChg chg="addSp modSp mod">
        <pc:chgData name="Szalayné Tahy Zsuzsanna" userId="3510526c-43f7-4745-af64-57554b03eb46" providerId="ADAL" clId="{FF72CB46-CF08-4533-9A9D-755C1F2BAFA0}" dt="2026-07-12T20:38:50.645" v="69" actId="1037"/>
        <pc:sldMkLst>
          <pc:docMk/>
          <pc:sldMk cId="1215326122" sldId="257"/>
        </pc:sldMkLst>
        <pc:spChg chg="mod">
          <ac:chgData name="Szalayné Tahy Zsuzsanna" userId="3510526c-43f7-4745-af64-57554b03eb46" providerId="ADAL" clId="{FF72CB46-CF08-4533-9A9D-755C1F2BAFA0}" dt="2026-07-12T20:32:18.718" v="13" actId="20577"/>
          <ac:spMkLst>
            <pc:docMk/>
            <pc:sldMk cId="1215326122" sldId="257"/>
            <ac:spMk id="2" creationId="{285A1473-0B6F-EFCA-73EF-C8124E550A52}"/>
          </ac:spMkLst>
        </pc:spChg>
        <pc:spChg chg="mod">
          <ac:chgData name="Szalayné Tahy Zsuzsanna" userId="3510526c-43f7-4745-af64-57554b03eb46" providerId="ADAL" clId="{FF72CB46-CF08-4533-9A9D-755C1F2BAFA0}" dt="2026-07-12T20:37:59.934" v="41" actId="14100"/>
          <ac:spMkLst>
            <pc:docMk/>
            <pc:sldMk cId="1215326122" sldId="257"/>
            <ac:spMk id="3" creationId="{3B3E2753-5F1F-FD51-1D67-FD3BBB4C1905}"/>
          </ac:spMkLst>
        </pc:spChg>
        <pc:picChg chg="add mod">
          <ac:chgData name="Szalayné Tahy Zsuzsanna" userId="3510526c-43f7-4745-af64-57554b03eb46" providerId="ADAL" clId="{FF72CB46-CF08-4533-9A9D-755C1F2BAFA0}" dt="2026-07-12T20:38:50.645" v="69" actId="1037"/>
          <ac:picMkLst>
            <pc:docMk/>
            <pc:sldMk cId="1215326122" sldId="257"/>
            <ac:picMk id="5" creationId="{3E508CE2-6F21-1B94-4A49-CECF34BE7D07}"/>
          </ac:picMkLst>
        </pc:picChg>
        <pc:picChg chg="add mod">
          <ac:chgData name="Szalayné Tahy Zsuzsanna" userId="3510526c-43f7-4745-af64-57554b03eb46" providerId="ADAL" clId="{FF72CB46-CF08-4533-9A9D-755C1F2BAFA0}" dt="2026-07-12T20:38:50.645" v="69" actId="1037"/>
          <ac:picMkLst>
            <pc:docMk/>
            <pc:sldMk cId="1215326122" sldId="257"/>
            <ac:picMk id="7" creationId="{D7E6D37E-4194-79D5-C311-620744E8710D}"/>
          </ac:picMkLst>
        </pc:picChg>
      </pc:sldChg>
      <pc:sldChg chg="addSp modSp mod">
        <pc:chgData name="Szalayné Tahy Zsuzsanna" userId="3510526c-43f7-4745-af64-57554b03eb46" providerId="ADAL" clId="{FF72CB46-CF08-4533-9A9D-755C1F2BAFA0}" dt="2026-07-12T20:49:25.984" v="139" actId="1036"/>
        <pc:sldMkLst>
          <pc:docMk/>
          <pc:sldMk cId="2917008329" sldId="258"/>
        </pc:sldMkLst>
        <pc:spChg chg="mod">
          <ac:chgData name="Szalayné Tahy Zsuzsanna" userId="3510526c-43f7-4745-af64-57554b03eb46" providerId="ADAL" clId="{FF72CB46-CF08-4533-9A9D-755C1F2BAFA0}" dt="2026-07-12T20:39:18.710" v="71" actId="20577"/>
          <ac:spMkLst>
            <pc:docMk/>
            <pc:sldMk cId="2917008329" sldId="258"/>
            <ac:spMk id="2" creationId="{285A1473-0B6F-EFCA-73EF-C8124E550A52}"/>
          </ac:spMkLst>
        </pc:spChg>
        <pc:spChg chg="mod">
          <ac:chgData name="Szalayné Tahy Zsuzsanna" userId="3510526c-43f7-4745-af64-57554b03eb46" providerId="ADAL" clId="{FF72CB46-CF08-4533-9A9D-755C1F2BAFA0}" dt="2026-07-12T20:39:45.684" v="74" actId="20577"/>
          <ac:spMkLst>
            <pc:docMk/>
            <pc:sldMk cId="2917008329" sldId="258"/>
            <ac:spMk id="3" creationId="{3B3E2753-5F1F-FD51-1D67-FD3BBB4C1905}"/>
          </ac:spMkLst>
        </pc:spChg>
        <pc:picChg chg="add mod">
          <ac:chgData name="Szalayné Tahy Zsuzsanna" userId="3510526c-43f7-4745-af64-57554b03eb46" providerId="ADAL" clId="{FF72CB46-CF08-4533-9A9D-755C1F2BAFA0}" dt="2026-07-12T20:49:25.984" v="139" actId="1036"/>
          <ac:picMkLst>
            <pc:docMk/>
            <pc:sldMk cId="2917008329" sldId="258"/>
            <ac:picMk id="5" creationId="{52C7DB68-1A9C-0D19-5B37-7AD9871FF694}"/>
          </ac:picMkLst>
        </pc:picChg>
      </pc:sldChg>
      <pc:sldChg chg="mod modShow">
        <pc:chgData name="Szalayné Tahy Zsuzsanna" userId="3510526c-43f7-4745-af64-57554b03eb46" providerId="ADAL" clId="{FF72CB46-CF08-4533-9A9D-755C1F2BAFA0}" dt="2026-07-12T20:50:06.999" v="140" actId="729"/>
        <pc:sldMkLst>
          <pc:docMk/>
          <pc:sldMk cId="1288498013" sldId="259"/>
        </pc:sldMkLst>
      </pc:sldChg>
      <pc:sldChg chg="modSp mod">
        <pc:chgData name="Szalayné Tahy Zsuzsanna" userId="3510526c-43f7-4745-af64-57554b03eb46" providerId="ADAL" clId="{FF72CB46-CF08-4533-9A9D-755C1F2BAFA0}" dt="2026-07-12T20:52:15.369" v="210" actId="20577"/>
        <pc:sldMkLst>
          <pc:docMk/>
          <pc:sldMk cId="1096460844" sldId="260"/>
        </pc:sldMkLst>
        <pc:spChg chg="mod">
          <ac:chgData name="Szalayné Tahy Zsuzsanna" userId="3510526c-43f7-4745-af64-57554b03eb46" providerId="ADAL" clId="{FF72CB46-CF08-4533-9A9D-755C1F2BAFA0}" dt="2026-07-12T20:52:15.369" v="210" actId="20577"/>
          <ac:spMkLst>
            <pc:docMk/>
            <pc:sldMk cId="1096460844" sldId="260"/>
            <ac:spMk id="3" creationId="{04F8D2AA-F84B-A195-34C3-0CD28C80C62E}"/>
          </ac:spMkLst>
        </pc:spChg>
      </pc:sldChg>
      <pc:sldChg chg="modSp mod">
        <pc:chgData name="Szalayné Tahy Zsuzsanna" userId="3510526c-43f7-4745-af64-57554b03eb46" providerId="ADAL" clId="{FF72CB46-CF08-4533-9A9D-755C1F2BAFA0}" dt="2026-08-05T05:03:46.550" v="211" actId="6549"/>
        <pc:sldMkLst>
          <pc:docMk/>
          <pc:sldMk cId="171574734" sldId="264"/>
        </pc:sldMkLst>
        <pc:spChg chg="mod">
          <ac:chgData name="Szalayné Tahy Zsuzsanna" userId="3510526c-43f7-4745-af64-57554b03eb46" providerId="ADAL" clId="{FF72CB46-CF08-4533-9A9D-755C1F2BAFA0}" dt="2026-08-05T05:03:46.550" v="211" actId="6549"/>
          <ac:spMkLst>
            <pc:docMk/>
            <pc:sldMk cId="171574734" sldId="264"/>
            <ac:spMk id="3" creationId="{067858B1-B328-C265-F9B1-57918FE44F1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790371-DA5C-AB1A-8BD1-8BF7B55341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1E63542-ABBE-65DF-091F-E83CE53112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70112DC-9A66-2665-73FD-823F81D3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AB02E85-D060-10B1-70EE-C6320679E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484CD1B-D8B9-E793-1069-80CD32E29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67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723E66-DD35-E814-4942-FC7B13EDE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45BD923-0D6F-D8FE-FA17-CF8647314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7626F6A-A364-6BA6-16F3-F92B53369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4A926F5-8FB0-A0B9-31AA-AFE381E0F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CA321-8558-984A-CF51-C315A1FA3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735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FCD6B07-4951-E2AC-F001-9A155B17D3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F6DDC3A-EBF4-CD17-1AFF-11895F65C2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408AA97-E6AC-F5D5-A806-109544EE2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3F2AE81-D7C7-F41C-B786-D939640C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6590E23-1DA1-AEF0-2BE6-2E8D671C5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3971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B601EA-D87E-DAE5-7F5A-8EAF307DC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6F15A5-FAF6-B41A-84B2-ABD08F394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455F5A0-4E1B-5445-3EC4-A2A17CE55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21AEC13-0916-AAA9-BB2C-6957AB4E4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8CB157D-1E3C-CE83-D64B-EEB0A3C7E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0902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8FB293-83D8-A2A7-D7AB-BC3B2A3B6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3863E3F-E795-966E-4950-FF4FD0976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9D303D4-D612-E1A4-C0FE-28C005B91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C99522-350A-7834-3B9E-CB4B47624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A829060-E9E3-6BAD-EEDA-CA0E1F6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914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48CB4D-E18C-185F-6EAC-E095208F2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FA4E65-1C51-C9EE-4367-2A27A22C7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C235F6E-67CF-A293-3F14-F776C454EF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67FD4E1-E9CD-EDC5-E72B-EBB0E1BB2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2C73335-5479-E4F2-AF26-6A1EB55A5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4C48284-A868-25AF-7334-1303B005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628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CB4103-665C-6241-CDE4-DB97510C7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84A7610-EA93-979C-5C6C-F0C3AFEF8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B911851-0679-09D7-A7D1-3FA22CD38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EC02FAD-A0F9-F875-5551-BD082CE295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7D5429C-329A-DD83-E593-5CBA64F379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51669B1F-EFDC-9388-3A7A-0DCBBFC79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AFF38CA1-1ADC-8E53-E925-EC7F0C3D4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1E768FD3-413E-0BF7-DCCA-DF79C4259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5336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B2DA4B-A7A9-528A-FBAF-72E82516B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9187E93-53B5-823B-FB45-E85D41304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2F04CF-97C4-23C0-3EE3-4E6B294A6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87F6A92-A477-2851-B7DE-F08B25EE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030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1195F24-718A-2869-6EDC-61A37AE0D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7DFFC1EB-2FB3-2F29-4790-7632A8BC8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096A477-D85E-97F9-67F9-B2ABBAE49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9016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C3180D-42B7-9BED-6F15-664D58F1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2AD8F7-5AE7-D04A-EF0B-874808F92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7BFCD04-8764-B2FD-A5D7-93BFD3539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60CE12E-0A9A-F3E3-BCE3-37A44AF5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781253D-980E-15B7-E368-78BF8DEF4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4D1A789-3737-C51C-F73D-AAB34B2E3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1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B80C1CE-BBC3-FA3E-4929-86228E753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7B8D029-9F56-7002-2B6A-A321923F15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BEBB425-3110-6F12-6BD5-D7C7A397D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A5619A5-9520-6816-4104-5CFB618EF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38F6EB8-90E7-EF68-98F9-EB3E879BC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2505E81-92AD-CB1D-9B68-3E80BE193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379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D8E4CEC-CEA2-06B6-E4C9-EBC71E2DB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DA80303-06D7-0470-84D8-9107448BE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3FB14C8-B1B9-445E-F429-2646A4E16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9594A2-9C23-4210-B288-A3C744B5D0D4}" type="datetimeFigureOut">
              <a:rPr lang="hu-HU" smtClean="0"/>
              <a:t>2026. 08. 05.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506BE61-A36A-FA3E-5AC9-6DDC6DE29F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69EE8DB-6692-78DB-0B16-FDDEF3D33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D1E715-8D32-48CF-9E66-1FADFA99CF6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51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4AE50D-53D3-42D9-1B7C-B4F2FFF51A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Érettségi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C7A3FA3-2E81-4DF9-D440-2A863F1524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Szalayné Tahy Zsuzsanna: Informatika </a:t>
            </a:r>
            <a:r>
              <a:rPr lang="hu-HU" dirty="0" err="1"/>
              <a:t>vs</a:t>
            </a:r>
            <a:r>
              <a:rPr lang="hu-HU" dirty="0"/>
              <a:t>. digitális kultúra</a:t>
            </a:r>
          </a:p>
          <a:p>
            <a:r>
              <a:rPr lang="hu-HU" dirty="0"/>
              <a:t>Szatmári Kálmán: Tapasztalatok a digitális kultúra szóbelin</a:t>
            </a:r>
          </a:p>
        </p:txBody>
      </p:sp>
    </p:spTree>
    <p:extLst>
      <p:ext uri="{BB962C8B-B14F-4D97-AF65-F5344CB8AC3E}">
        <p14:creationId xmlns:p14="http://schemas.microsoft.com/office/powerpoint/2010/main" val="298311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45A3D-4B97-000B-D8C0-26E9E0F1A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9E0E0-3BFE-2972-D035-DCB3E6E16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Vizsgázók felkészültsége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980642E-4036-97D2-3378-7584FE832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A gyakorlati vizsga választható 1. feladata látszik</a:t>
            </a:r>
          </a:p>
          <a:p>
            <a:pPr lvl="1"/>
            <a:r>
              <a:rPr lang="hu-HU" dirty="0" err="1"/>
              <a:t>html</a:t>
            </a:r>
            <a:r>
              <a:rPr lang="hu-HU" dirty="0"/>
              <a:t>, </a:t>
            </a:r>
            <a:r>
              <a:rPr lang="hu-HU" dirty="0" err="1"/>
              <a:t>css</a:t>
            </a:r>
            <a:r>
              <a:rPr lang="hu-HU" dirty="0"/>
              <a:t> – soha nem tanulta (kicsit sem)</a:t>
            </a:r>
          </a:p>
          <a:p>
            <a:pPr lvl="1"/>
            <a:r>
              <a:rPr lang="hu-HU" dirty="0"/>
              <a:t>grafika alapfogalmakat sem ismeri</a:t>
            </a:r>
          </a:p>
          <a:p>
            <a:pPr lvl="1"/>
            <a:r>
              <a:rPr lang="hu-HU" dirty="0"/>
              <a:t>prezentáció diaminta használata ismeretlen</a:t>
            </a:r>
          </a:p>
          <a:p>
            <a:pPr lvl="1"/>
            <a:r>
              <a:rPr lang="hu-HU" dirty="0"/>
              <a:t>körlevél ismeretlen</a:t>
            </a:r>
          </a:p>
          <a:p>
            <a:r>
              <a:rPr lang="hu-HU" dirty="0"/>
              <a:t>Algoritmusok és programozás ismeret felszínes</a:t>
            </a:r>
          </a:p>
          <a:p>
            <a:pPr lvl="1"/>
            <a:r>
              <a:rPr lang="hu-HU" dirty="0"/>
              <a:t>mondatszerű leírást sokan nem értik</a:t>
            </a:r>
          </a:p>
          <a:p>
            <a:pPr lvl="1"/>
            <a:r>
              <a:rPr lang="hu-HU" dirty="0"/>
              <a:t>folyamatábrát sokan nem ismerik</a:t>
            </a:r>
          </a:p>
          <a:p>
            <a:pPr lvl="1"/>
            <a:r>
              <a:rPr lang="hu-HU" dirty="0"/>
              <a:t>algoritmust nem tud megfogalmazni kódban sem, csak függvényt</a:t>
            </a:r>
          </a:p>
          <a:p>
            <a:pPr lvl="2"/>
            <a:r>
              <a:rPr lang="hu-HU" dirty="0"/>
              <a:t>Pythonban egyszerű: </a:t>
            </a:r>
            <a:r>
              <a:rPr lang="hu-HU" dirty="0" err="1"/>
              <a:t>max</a:t>
            </a:r>
            <a:r>
              <a:rPr lang="hu-HU" dirty="0"/>
              <a:t>(), sum(), sort()</a:t>
            </a:r>
          </a:p>
          <a:p>
            <a:pPr lvl="2"/>
            <a:r>
              <a:rPr lang="hu-HU" dirty="0"/>
              <a:t>a megvalósításról nem tanult </a:t>
            </a:r>
          </a:p>
        </p:txBody>
      </p:sp>
    </p:spTree>
    <p:extLst>
      <p:ext uri="{BB962C8B-B14F-4D97-AF65-F5344CB8AC3E}">
        <p14:creationId xmlns:p14="http://schemas.microsoft.com/office/powerpoint/2010/main" val="2691217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126193-CC5B-7CED-545B-A61163B3FC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Informatika </a:t>
            </a:r>
            <a:r>
              <a:rPr lang="hu-HU" dirty="0" err="1"/>
              <a:t>vs</a:t>
            </a:r>
            <a:r>
              <a:rPr lang="hu-HU" dirty="0"/>
              <a:t>.</a:t>
            </a:r>
            <a:br>
              <a:rPr lang="hu-HU" dirty="0"/>
            </a:br>
            <a:r>
              <a:rPr lang="hu-HU" dirty="0"/>
              <a:t>digitális kultúra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8BC28DB-6185-A9F8-4425-1C2227AFE3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Szalayné Tahy Zsuzsanna</a:t>
            </a:r>
          </a:p>
        </p:txBody>
      </p:sp>
    </p:spTree>
    <p:extLst>
      <p:ext uri="{BB962C8B-B14F-4D97-AF65-F5344CB8AC3E}">
        <p14:creationId xmlns:p14="http://schemas.microsoft.com/office/powerpoint/2010/main" val="1392429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5A1473-0B6F-EFCA-73EF-C8124E550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Eredeti Informatika követelmények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3E2753-5F1F-FD51-1D67-FD3BBB4C1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80000" cy="4351338"/>
          </a:xfrm>
        </p:spPr>
        <p:txBody>
          <a:bodyPr/>
          <a:lstStyle/>
          <a:p>
            <a:r>
              <a:rPr lang="hu-HU" dirty="0"/>
              <a:t>Kétszintű érettségi: 2005-től</a:t>
            </a:r>
          </a:p>
          <a:p>
            <a:pPr lvl="1"/>
            <a:r>
              <a:rPr lang="hu-HU" dirty="0"/>
              <a:t>Előkészületek része: tételkészítő bizottság feladatgyűjteménye</a:t>
            </a:r>
          </a:p>
          <a:p>
            <a:pPr lvl="1"/>
            <a:r>
              <a:rPr lang="hu-HU" dirty="0"/>
              <a:t>Érettségire Felkészítő Feladatgyűjtemény – Informatika</a:t>
            </a:r>
          </a:p>
          <a:p>
            <a:pPr lvl="2"/>
            <a:r>
              <a:rPr lang="hu-HU" cap="small" dirty="0"/>
              <a:t>Reményi Zoltán, </a:t>
            </a:r>
            <a:r>
              <a:rPr lang="hu-HU" cap="small" dirty="0" err="1"/>
              <a:t>Siegler</a:t>
            </a:r>
            <a:r>
              <a:rPr lang="hu-HU" cap="small" dirty="0"/>
              <a:t> Gábor, Szalayné Tahy Zsuzsanna</a:t>
            </a:r>
            <a:r>
              <a:rPr lang="hu-HU" dirty="0"/>
              <a:t>;</a:t>
            </a:r>
            <a:br>
              <a:rPr lang="hu-HU" dirty="0"/>
            </a:br>
            <a:r>
              <a:rPr lang="hu-HU" dirty="0"/>
              <a:t>alkotó szerkesztő: Dr. </a:t>
            </a:r>
            <a:r>
              <a:rPr lang="hu-HU" dirty="0" err="1"/>
              <a:t>Zsakó</a:t>
            </a:r>
            <a:r>
              <a:rPr lang="hu-HU" dirty="0"/>
              <a:t> László</a:t>
            </a:r>
          </a:p>
          <a:p>
            <a:pPr lvl="2"/>
            <a:r>
              <a:rPr lang="hu-HU" dirty="0"/>
              <a:t>Nemzeti Tankönyvkiadó, 2003</a:t>
            </a:r>
          </a:p>
          <a:p>
            <a:pPr lvl="1"/>
            <a:r>
              <a:rPr lang="hu-HU" dirty="0"/>
              <a:t>Informatika feladatgyűjtemény – Alapszint</a:t>
            </a:r>
          </a:p>
          <a:p>
            <a:pPr lvl="2"/>
            <a:r>
              <a:rPr lang="hu-HU" cap="small" dirty="0"/>
              <a:t>Pattantyús-Ábrahám Sándorné, </a:t>
            </a:r>
            <a:r>
              <a:rPr lang="hu-HU" cap="small" dirty="0" err="1"/>
              <a:t>Siegler</a:t>
            </a:r>
            <a:r>
              <a:rPr lang="hu-HU" cap="small" dirty="0"/>
              <a:t> Gábor, Szalayné Tahy Zsuzsanna</a:t>
            </a:r>
            <a:r>
              <a:rPr lang="hu-HU" dirty="0"/>
              <a:t>; alkotó szerkesztő: Dr. </a:t>
            </a:r>
            <a:r>
              <a:rPr lang="hu-HU" dirty="0" err="1"/>
              <a:t>Zsakó</a:t>
            </a:r>
            <a:r>
              <a:rPr lang="hu-HU" dirty="0"/>
              <a:t> László</a:t>
            </a:r>
          </a:p>
          <a:p>
            <a:pPr lvl="2"/>
            <a:r>
              <a:rPr lang="hu-HU" dirty="0"/>
              <a:t>Nemzeti Tankönyvkiadó, 2003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E508CE2-6F21-1B94-4A49-CECF34BE7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865" y="4228821"/>
            <a:ext cx="1620000" cy="228814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D7E6D37E-4194-79D5-C311-620744E87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865" y="1690688"/>
            <a:ext cx="1620000" cy="233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26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85A1473-0B6F-EFCA-73EF-C8124E550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Informatika gyengítése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3E2753-5F1F-FD51-1D67-FD3BBB4C1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53088" cy="4351338"/>
          </a:xfrm>
        </p:spPr>
        <p:txBody>
          <a:bodyPr/>
          <a:lstStyle/>
          <a:p>
            <a:r>
              <a:rPr lang="hu-HU" dirty="0"/>
              <a:t>„Racionalizálás”</a:t>
            </a:r>
          </a:p>
          <a:p>
            <a:pPr lvl="1"/>
            <a:r>
              <a:rPr lang="hu-HU" dirty="0"/>
              <a:t>Irány az ECDL!</a:t>
            </a:r>
            <a:br>
              <a:rPr lang="hu-HU" dirty="0"/>
            </a:br>
            <a:r>
              <a:rPr lang="hu-HU" dirty="0"/>
              <a:t>Informatika érettségire felkészítő feladatgyűjtemény</a:t>
            </a:r>
          </a:p>
          <a:p>
            <a:pPr lvl="2"/>
            <a:r>
              <a:rPr lang="hu-HU" cap="small" dirty="0"/>
              <a:t>Reményi Zoltán, </a:t>
            </a:r>
            <a:r>
              <a:rPr lang="hu-HU" cap="small" dirty="0" err="1"/>
              <a:t>Siegler</a:t>
            </a:r>
            <a:r>
              <a:rPr lang="hu-HU" cap="small" dirty="0"/>
              <a:t> Gábor, Szalayné Tahy Zsuzsanna</a:t>
            </a:r>
            <a:r>
              <a:rPr lang="hu-HU" dirty="0"/>
              <a:t>;</a:t>
            </a:r>
            <a:br>
              <a:rPr lang="hu-HU" dirty="0"/>
            </a:br>
            <a:r>
              <a:rPr lang="hu-HU" dirty="0"/>
              <a:t>alkotó szerkesztő: Dr. </a:t>
            </a:r>
            <a:r>
              <a:rPr lang="hu-HU" dirty="0" err="1"/>
              <a:t>Zsakó</a:t>
            </a:r>
            <a:r>
              <a:rPr lang="hu-HU" dirty="0"/>
              <a:t> László</a:t>
            </a:r>
          </a:p>
          <a:p>
            <a:pPr lvl="2"/>
            <a:r>
              <a:rPr lang="hu-HU" dirty="0"/>
              <a:t>Nemzeti Tankönyvkiadó, 2011</a:t>
            </a:r>
          </a:p>
          <a:p>
            <a:pPr lvl="1"/>
            <a:r>
              <a:rPr lang="hu-HU" dirty="0"/>
              <a:t>= a 2003-as könyv módosítása</a:t>
            </a:r>
          </a:p>
          <a:p>
            <a:pPr lvl="2"/>
            <a:r>
              <a:rPr lang="hu-HU" dirty="0"/>
              <a:t>ECDL (munkaerőpiac) feladatok előtérbe kerülése</a:t>
            </a:r>
          </a:p>
          <a:p>
            <a:pPr lvl="2"/>
            <a:r>
              <a:rPr lang="hu-HU" dirty="0"/>
              <a:t>tantárgyi kapcsolódások, alkalmazások elhagyása</a:t>
            </a:r>
          </a:p>
          <a:p>
            <a:pPr lvl="2"/>
            <a:r>
              <a:rPr lang="hu-HU" dirty="0"/>
              <a:t>gondolkodtató, kreativitást igénylő feladatok elhagyása</a:t>
            </a:r>
          </a:p>
          <a:p>
            <a:pPr lvl="2"/>
            <a:r>
              <a:rPr lang="hu-HU" dirty="0"/>
              <a:t>nyílt végű feladatok elhagyása (mert ilyen nem lehet érettségin)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2C7DB68-1A9C-0D19-5B37-7AD9871FF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2865" y="3060832"/>
            <a:ext cx="1620000" cy="231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008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EAE12EF-9A6E-4CC4-E6FC-2DCA520F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informatika kivéreztetése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A3B8FCB-9ED0-6402-EC72-EE9C403B8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2013-as kerettanterv a 2012-es NAT-hoz képest</a:t>
            </a:r>
          </a:p>
          <a:p>
            <a:pPr lvl="1"/>
            <a:r>
              <a:rPr lang="hu-HU" dirty="0"/>
              <a:t>Informatika óraszám az időarányos óraszám1/3-a</a:t>
            </a:r>
          </a:p>
          <a:p>
            <a:pPr lvl="1"/>
            <a:r>
              <a:rPr lang="hu-HU" dirty="0"/>
              <a:t>Heti 1 órás tárgy, 4 éven át. Szakképzésben ennyi sem.</a:t>
            </a:r>
          </a:p>
          <a:p>
            <a:pPr lvl="1"/>
            <a:r>
              <a:rPr lang="hu-HU" dirty="0"/>
              <a:t>A technika óraszám az időarányos óraszám2/3-a</a:t>
            </a:r>
          </a:p>
          <a:p>
            <a:r>
              <a:rPr lang="hu-HU" dirty="0"/>
              <a:t>A gyengített informatika tananyag is sok az óraszámhoz képest</a:t>
            </a:r>
          </a:p>
          <a:p>
            <a:r>
              <a:rPr lang="hu-HU" dirty="0"/>
              <a:t>Robotika nincs, algoritmizálásra nincs idő</a:t>
            </a:r>
          </a:p>
          <a:p>
            <a:r>
              <a:rPr lang="hu-HU" dirty="0"/>
              <a:t>2016-ra bizonyítottan (</a:t>
            </a:r>
            <a:r>
              <a:rPr lang="hu-HU" dirty="0" err="1"/>
              <a:t>ISzE</a:t>
            </a:r>
            <a:r>
              <a:rPr lang="hu-HU" dirty="0"/>
              <a:t>) hibás irány</a:t>
            </a:r>
          </a:p>
          <a:p>
            <a:pPr lvl="1"/>
            <a:r>
              <a:rPr lang="hu-HU" dirty="0"/>
              <a:t>Digitális Jólét program (3-4-ig heti 1, 5-12. évfolyamig heti 2 óra kellene)</a:t>
            </a:r>
          </a:p>
          <a:p>
            <a:pPr lvl="1"/>
            <a:r>
              <a:rPr lang="hu-HU" dirty="0"/>
              <a:t>2018-as NAT tervezetben újra… 2012-es óraszámok 2/3-a</a:t>
            </a:r>
          </a:p>
          <a:p>
            <a:pPr lvl="1"/>
            <a:r>
              <a:rPr lang="hu-HU" dirty="0"/>
              <a:t>„Ez más”: új név kell</a:t>
            </a:r>
          </a:p>
        </p:txBody>
      </p:sp>
    </p:spTree>
    <p:extLst>
      <p:ext uri="{BB962C8B-B14F-4D97-AF65-F5344CB8AC3E}">
        <p14:creationId xmlns:p14="http://schemas.microsoft.com/office/powerpoint/2010/main" val="1288498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6940A7-94A0-53A4-3838-F58B1F6C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Digitális kultúra – nincs új a Nap alatt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4F8D2AA-F84B-A195-34C3-0CD28C80C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régi feladattípusok jelennek meg a tankönyvben és az érettségin</a:t>
            </a:r>
          </a:p>
          <a:p>
            <a:r>
              <a:rPr lang="hu-HU" dirty="0"/>
              <a:t>A 2003-as feladatok – az eszközök fejlődéséből adódó módosítások figyelembe vételével – a digitális kultúra érettségi felkészítésre alkalmasak</a:t>
            </a:r>
          </a:p>
          <a:p>
            <a:pPr lvl="1"/>
            <a:r>
              <a:rPr lang="hu-HU" dirty="0"/>
              <a:t>más alapértelmezések: betűtípus, bekezdésformátum, diaméret</a:t>
            </a:r>
          </a:p>
          <a:p>
            <a:pPr lvl="1"/>
            <a:r>
              <a:rPr lang="hu-HU" dirty="0"/>
              <a:t>új táblázatkezelő függvények</a:t>
            </a:r>
          </a:p>
          <a:p>
            <a:pPr lvl="1"/>
            <a:r>
              <a:rPr lang="hu-HU" dirty="0"/>
              <a:t>más alapértelmezett formátumok (</a:t>
            </a:r>
            <a:r>
              <a:rPr lang="hu-HU" dirty="0" err="1"/>
              <a:t>doc</a:t>
            </a:r>
            <a:r>
              <a:rPr lang="hu-HU" dirty="0"/>
              <a:t>, </a:t>
            </a:r>
            <a:r>
              <a:rPr lang="hu-HU" dirty="0" err="1"/>
              <a:t>mdb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bonyolult grafikai szoftverek, fejlettebb grafikai eszközök</a:t>
            </a:r>
          </a:p>
          <a:p>
            <a:pPr lvl="1"/>
            <a:r>
              <a:rPr lang="hu-HU" dirty="0"/>
              <a:t>grafika, képszerkesztés, algoritmizálás </a:t>
            </a:r>
            <a:r>
              <a:rPr lang="hu-HU"/>
              <a:t>az Alapszintben van</a:t>
            </a:r>
            <a:endParaRPr lang="hu-HU" dirty="0"/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96460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E4AE50D-53D3-42D9-1B7C-B4F2FFF51A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Tapasztalatok a digitális kultúra szóbelin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C7A3FA3-2E81-4DF9-D440-2A863F1524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Szatmári Kálmán</a:t>
            </a:r>
          </a:p>
        </p:txBody>
      </p:sp>
    </p:spTree>
    <p:extLst>
      <p:ext uri="{BB962C8B-B14F-4D97-AF65-F5344CB8AC3E}">
        <p14:creationId xmlns:p14="http://schemas.microsoft.com/office/powerpoint/2010/main" val="122467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4745A9-F1F5-1AB2-AD58-CDA179D3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Informatika </a:t>
            </a:r>
            <a:r>
              <a:rPr lang="hu-HU" dirty="0" err="1"/>
              <a:t>vs</a:t>
            </a:r>
            <a:r>
              <a:rPr lang="hu-HU" dirty="0"/>
              <a:t>. digitális kultúra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7858B1-B328-C265-F9B1-57918FE44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Volt: ami nem szerepel a gyakorlati érettségin</a:t>
            </a:r>
          </a:p>
          <a:p>
            <a:r>
              <a:rPr lang="hu-HU" dirty="0"/>
              <a:t>Most: a gyakorlati érettségivel azonos témakörökből</a:t>
            </a:r>
          </a:p>
          <a:p>
            <a:pPr lvl="1"/>
            <a:r>
              <a:rPr lang="hu-HU" dirty="0"/>
              <a:t>végeredmény helyett a megoldás folyamata</a:t>
            </a:r>
          </a:p>
          <a:p>
            <a:pPr lvl="1"/>
            <a:r>
              <a:rPr lang="hu-HU" dirty="0"/>
              <a:t> gondolkodásmód, alternatív megoldások, döntések</a:t>
            </a:r>
          </a:p>
          <a:p>
            <a:r>
              <a:rPr lang="hu-HU" dirty="0"/>
              <a:t>Jobb a mostani, jobban méri a kompetenciát.</a:t>
            </a:r>
          </a:p>
        </p:txBody>
      </p:sp>
    </p:spTree>
    <p:extLst>
      <p:ext uri="{BB962C8B-B14F-4D97-AF65-F5344CB8AC3E}">
        <p14:creationId xmlns:p14="http://schemas.microsoft.com/office/powerpoint/2010/main" val="171574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64745A9-F1F5-1AB2-AD58-CDA179D3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Vizsgaszervezés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7858B1-B328-C265-F9B1-57918FE44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Kicsi a kontroll, nagy a szórás</a:t>
            </a:r>
          </a:p>
          <a:p>
            <a:r>
              <a:rPr lang="hu-HU" dirty="0"/>
              <a:t>„Bárki vizsgáztathat”, általános iskolai ismeretekkel is</a:t>
            </a:r>
          </a:p>
          <a:p>
            <a:pPr lvl="1"/>
            <a:r>
              <a:rPr lang="hu-HU" dirty="0"/>
              <a:t>vizsgabizottság 3 tagjából 1 képzett megfelelően</a:t>
            </a:r>
          </a:p>
          <a:p>
            <a:pPr lvl="1"/>
            <a:r>
              <a:rPr lang="hu-HU" dirty="0"/>
              <a:t>a gyakorlati feladatokat olyanok is javítják, akik nem tudják megoldani</a:t>
            </a:r>
          </a:p>
          <a:p>
            <a:pPr lvl="1"/>
            <a:r>
              <a:rPr lang="hu-HU" dirty="0"/>
              <a:t>nincs felkészítés, nincs ellenőrzés</a:t>
            </a:r>
          </a:p>
          <a:p>
            <a:r>
              <a:rPr lang="hu-HU" dirty="0"/>
              <a:t>A B-tétel (programozás) feleltetőként nehéz, mert nincs idő a felelet előtt a feladat megértésére</a:t>
            </a:r>
          </a:p>
          <a:p>
            <a:pPr lvl="1"/>
            <a:r>
              <a:rPr lang="hu-HU" dirty="0" err="1"/>
              <a:t>észre</a:t>
            </a:r>
            <a:r>
              <a:rPr lang="hu-HU" dirty="0"/>
              <a:t> kellene venni, ha a vizsgázó félreérti</a:t>
            </a:r>
          </a:p>
          <a:p>
            <a:pPr lvl="1"/>
            <a:r>
              <a:rPr lang="hu-HU" dirty="0"/>
              <a:t>át kellene látni, hogy mit hagy ki a vizsgázó (a pontozólap kitöltésekor már késő)</a:t>
            </a:r>
          </a:p>
        </p:txBody>
      </p:sp>
    </p:spTree>
    <p:extLst>
      <p:ext uri="{BB962C8B-B14F-4D97-AF65-F5344CB8AC3E}">
        <p14:creationId xmlns:p14="http://schemas.microsoft.com/office/powerpoint/2010/main" val="3793891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514</Words>
  <Application>Microsoft Office PowerPoint</Application>
  <PresentationFormat>Szélesvásznú</PresentationFormat>
  <Paragraphs>72</Paragraphs>
  <Slides>10</Slides>
  <Notes>0</Notes>
  <HiddenSlides>1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Office-téma</vt:lpstr>
      <vt:lpstr>Érettségi</vt:lpstr>
      <vt:lpstr>Informatika vs. digitális kultúra</vt:lpstr>
      <vt:lpstr>Eredeti Informatika követelmények</vt:lpstr>
      <vt:lpstr>Az Informatika gyengítése</vt:lpstr>
      <vt:lpstr>Az informatika kivéreztetése</vt:lpstr>
      <vt:lpstr>Digitális kultúra – nincs új a Nap alatt</vt:lpstr>
      <vt:lpstr>Tapasztalatok a digitális kultúra szóbelin</vt:lpstr>
      <vt:lpstr>Informatika vs. digitális kultúra</vt:lpstr>
      <vt:lpstr>Vizsgaszervezés</vt:lpstr>
      <vt:lpstr>Vizsgázók felkészültsége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Zsuzsa Szalayné Tahy</dc:creator>
  <cp:lastModifiedBy>Zsuzsa Szalayné Tahy</cp:lastModifiedBy>
  <cp:revision>1</cp:revision>
  <dcterms:created xsi:type="dcterms:W3CDTF">2026-07-12T20:04:58Z</dcterms:created>
  <dcterms:modified xsi:type="dcterms:W3CDTF">2026-08-05T05:12:28Z</dcterms:modified>
</cp:coreProperties>
</file>